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15"/>
  </p:notesMasterIdLst>
  <p:sldIdLst>
    <p:sldId id="760" r:id="rId5"/>
    <p:sldId id="377" r:id="rId6"/>
    <p:sldId id="664" r:id="rId7"/>
    <p:sldId id="845" r:id="rId8"/>
    <p:sldId id="825" r:id="rId9"/>
    <p:sldId id="812" r:id="rId10"/>
    <p:sldId id="814" r:id="rId11"/>
    <p:sldId id="847" r:id="rId12"/>
    <p:sldId id="846" r:id="rId13"/>
    <p:sldId id="810" r:id="rId1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pos="4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561"/>
    <a:srgbClr val="92D050"/>
    <a:srgbClr val="F54B67"/>
    <a:srgbClr val="FBA7BF"/>
    <a:srgbClr val="CCFCD9"/>
    <a:srgbClr val="E6E3AA"/>
    <a:srgbClr val="CBCBCB"/>
    <a:srgbClr val="E0E0E0"/>
    <a:srgbClr val="6BBEE3"/>
    <a:srgbClr val="107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A5AAD8-A554-4D7A-988F-801AFEC06C0D}" v="259" dt="2024-07-11T19:53:40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30" autoAdjust="0"/>
  </p:normalViewPr>
  <p:slideViewPr>
    <p:cSldViewPr snapToGrid="0">
      <p:cViewPr varScale="1">
        <p:scale>
          <a:sx n="105" d="100"/>
          <a:sy n="105" d="100"/>
        </p:scale>
        <p:origin x="1074" y="138"/>
      </p:cViewPr>
      <p:guideLst>
        <p:guide orient="horz" pos="1008"/>
        <p:guide pos="4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D4CFC-554B-436C-9863-D8A2A47F67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E0517-0737-4847-9E27-6B0EAB0225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CB01D2CA-4AAB-487C-83A4-92ACFD8335E7}" type="datetime1">
              <a:rPr lang="en-US" altLang="en-US"/>
              <a:pPr>
                <a:defRPr/>
              </a:pPr>
              <a:t>7/15/2024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CF92F4D-EAE8-4714-9827-183907DBB8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CA2C11-08A6-45B8-8A95-17AB31BFA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4A9CC-DFA7-4712-A900-1E61FC061F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669E0-A4B5-4F4B-97A7-FE7DB0859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24A20BA-39F3-4C79-A8EB-E8C5C7772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44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DC306E38-2F4D-C8DE-9B57-D349CEE391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679D7C-C134-4BD6-8FB3-C8FAD6CD6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National Parks can be all shapes and sizes! </a:t>
            </a:r>
          </a:p>
          <a:p>
            <a:pPr>
              <a:defRPr/>
            </a:pPr>
            <a:r>
              <a:rPr lang="en-US" dirty="0"/>
              <a:t>-The arrowhead represents all that we protect and preserve.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err="1"/>
              <a:t>Plantlife</a:t>
            </a:r>
            <a:endParaRPr lang="en-US" dirty="0"/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Landscapes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Waterways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Wildlife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Culture / History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5065564-B70C-4EB8-BD1D-2613D02B75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31DA2A6B-3115-410C-8145-DB51C2F02620}" type="slidenum">
              <a:rPr lang="en-US" altLang="en-US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/>
              <a:t>2</a:t>
            </a:fld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>
            <a:extLst>
              <a:ext uri="{FF2B5EF4-FFF2-40B4-BE49-F238E27FC236}">
                <a16:creationId xmlns:a16="http://schemas.microsoft.com/office/drawing/2014/main" id="{4E645463-BBD0-484A-A452-AA11CD95DEC5}"/>
              </a:ext>
            </a:extLst>
          </p:cNvPr>
          <p:cNvSpPr>
            <a:spLocks/>
          </p:cNvSpPr>
          <p:nvPr userDrawn="1"/>
        </p:nvSpPr>
        <p:spPr bwMode="hidden">
          <a:xfrm>
            <a:off x="0" y="0"/>
            <a:ext cx="9140825" cy="2819400"/>
          </a:xfrm>
          <a:custGeom>
            <a:avLst/>
            <a:gdLst>
              <a:gd name="T0" fmla="*/ 0 w 5740"/>
              <a:gd name="T1" fmla="*/ 0 h 1906"/>
              <a:gd name="T2" fmla="*/ 0 w 5740"/>
              <a:gd name="T3" fmla="*/ 1906 h 1906"/>
              <a:gd name="T4" fmla="*/ 5740 w 5740"/>
              <a:gd name="T5" fmla="*/ 1906 h 1906"/>
              <a:gd name="T6" fmla="*/ 5740 w 5740"/>
              <a:gd name="T7" fmla="*/ 0 h 1906"/>
              <a:gd name="T8" fmla="*/ 0 w 5740"/>
              <a:gd name="T9" fmla="*/ 0 h 1906"/>
              <a:gd name="T10" fmla="*/ 0 w 5740"/>
              <a:gd name="T11" fmla="*/ 0 h 19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63502B"/>
              </a:gs>
              <a:gs pos="100000">
                <a:srgbClr val="A8926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26" descr="ah_background_layered2">
            <a:extLst>
              <a:ext uri="{FF2B5EF4-FFF2-40B4-BE49-F238E27FC236}">
                <a16:creationId xmlns:a16="http://schemas.microsoft.com/office/drawing/2014/main" id="{C5B08D7E-57E3-4A14-AAE7-7684CB18E0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7688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0">
            <a:extLst>
              <a:ext uri="{FF2B5EF4-FFF2-40B4-BE49-F238E27FC236}">
                <a16:creationId xmlns:a16="http://schemas.microsoft.com/office/drawing/2014/main" id="{D03EF508-C8C0-448D-B368-978A56299A5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457200"/>
            <a:ext cx="7772400" cy="0"/>
          </a:xfrm>
          <a:prstGeom prst="line">
            <a:avLst/>
          </a:prstGeom>
          <a:noFill/>
          <a:ln w="152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2057400"/>
            <a:ext cx="7162800" cy="14478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3733800"/>
            <a:ext cx="7848600" cy="2362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0C9D5F5-2799-4454-B85B-F6B99E542E8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172200"/>
            <a:ext cx="2133600" cy="47625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F4EE818F-D2DF-4DF4-9495-5DE225C2DE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159136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9E9658-3F8E-41B4-8D53-81CB7C77B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9B69DB9-256F-4F1E-BFD3-4BA595711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396276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FA43F8-3F39-4BC6-87AA-BDE3F4269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72D091F-6515-4F3F-B547-003F84B61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162410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2AC2640-47A9-4044-B7D3-EA26A6F09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BA31618-0FAB-47E4-9493-073AB81C3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217442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6615146-BF31-4704-88FA-8B611C1D2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02FDA7F-9927-4151-BBE9-E618FAA88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125749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481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54E350-2151-4446-AF41-DE3CA4011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F98EA24-95BE-42DE-B106-76FAC1805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228636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BE76826-B59A-4AE8-8BA2-36F223895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276EBA-8B08-4403-9D84-11FCAF55D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291371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FD091-9B08-47C4-B72F-C06A7C230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4A1D915-E75D-41EB-99E5-15194666C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113288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71BBDAE-9B84-47FA-806C-A25862832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C6A61CFE-9CB4-44C2-881F-2A90FD848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49980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9ADA48-825C-45D0-933A-3F2D2DBAB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A59836E-28E3-4EC5-8C97-2EF4E4F80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339841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6C8A0B-CE21-4F49-83C8-31EEE50D76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B79A944-899B-4D79-A1D3-A3E0D3336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</p:spTree>
    <p:extLst>
      <p:ext uri="{BB962C8B-B14F-4D97-AF65-F5344CB8AC3E}">
        <p14:creationId xmlns:p14="http://schemas.microsoft.com/office/powerpoint/2010/main" val="23410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9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2">
            <a:extLst>
              <a:ext uri="{FF2B5EF4-FFF2-40B4-BE49-F238E27FC236}">
                <a16:creationId xmlns:a16="http://schemas.microsoft.com/office/drawing/2014/main" id="{E46344DB-1EA2-4789-925C-BC35B06C51FF}"/>
              </a:ext>
            </a:extLst>
          </p:cNvPr>
          <p:cNvSpPr>
            <a:spLocks/>
          </p:cNvSpPr>
          <p:nvPr/>
        </p:nvSpPr>
        <p:spPr bwMode="hidden">
          <a:xfrm>
            <a:off x="0" y="0"/>
            <a:ext cx="9140825" cy="2819400"/>
          </a:xfrm>
          <a:custGeom>
            <a:avLst/>
            <a:gdLst>
              <a:gd name="T0" fmla="*/ 0 w 5740"/>
              <a:gd name="T1" fmla="*/ 0 h 1906"/>
              <a:gd name="T2" fmla="*/ 0 w 5740"/>
              <a:gd name="T3" fmla="*/ 1906 h 1906"/>
              <a:gd name="T4" fmla="*/ 5740 w 5740"/>
              <a:gd name="T5" fmla="*/ 1906 h 1906"/>
              <a:gd name="T6" fmla="*/ 5740 w 5740"/>
              <a:gd name="T7" fmla="*/ 0 h 1906"/>
              <a:gd name="T8" fmla="*/ 0 w 5740"/>
              <a:gd name="T9" fmla="*/ 0 h 1906"/>
              <a:gd name="T10" fmla="*/ 0 w 5740"/>
              <a:gd name="T11" fmla="*/ 0 h 19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63502B"/>
              </a:gs>
              <a:gs pos="100000">
                <a:srgbClr val="A8926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7" name="Picture 18" descr="ah_background_layered2">
            <a:extLst>
              <a:ext uri="{FF2B5EF4-FFF2-40B4-BE49-F238E27FC236}">
                <a16:creationId xmlns:a16="http://schemas.microsoft.com/office/drawing/2014/main" id="{D31EF981-1435-4165-9C88-A7533324A8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7688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0473D6CA-616D-4288-B6DC-71FA53A4F4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21" name="Rectangle 13">
            <a:extLst>
              <a:ext uri="{FF2B5EF4-FFF2-40B4-BE49-F238E27FC236}">
                <a16:creationId xmlns:a16="http://schemas.microsoft.com/office/drawing/2014/main" id="{5377CED3-3F46-4F59-A0DD-672501CB171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60960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22" name="Rectangle 14">
            <a:extLst>
              <a:ext uri="{FF2B5EF4-FFF2-40B4-BE49-F238E27FC236}">
                <a16:creationId xmlns:a16="http://schemas.microsoft.com/office/drawing/2014/main" id="{00A799A3-3DB8-4E00-86BE-1A536012F8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533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  <p:sp>
        <p:nvSpPr>
          <p:cNvPr id="17423" name="Rectangle 15">
            <a:extLst>
              <a:ext uri="{FF2B5EF4-FFF2-40B4-BE49-F238E27FC236}">
                <a16:creationId xmlns:a16="http://schemas.microsoft.com/office/drawing/2014/main" id="{10FC4175-EB00-41E5-93FF-57B93756D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17">
            <a:extLst>
              <a:ext uri="{FF2B5EF4-FFF2-40B4-BE49-F238E27FC236}">
                <a16:creationId xmlns:a16="http://schemas.microsoft.com/office/drawing/2014/main" id="{04355AA8-515E-495D-819E-C33EE41854D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457200"/>
            <a:ext cx="7772400" cy="0"/>
          </a:xfrm>
          <a:prstGeom prst="line">
            <a:avLst/>
          </a:prstGeom>
          <a:noFill/>
          <a:ln w="152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NPSRawlinsonO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6A6230"/>
            </a:gs>
            <a:gs pos="78000">
              <a:srgbClr val="0070C0"/>
            </a:gs>
            <a:gs pos="100000">
              <a:srgbClr val="8BCCE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in a swamp&#10;&#10;Description automatically generated with medium confidence">
            <a:extLst>
              <a:ext uri="{FF2B5EF4-FFF2-40B4-BE49-F238E27FC236}">
                <a16:creationId xmlns:a16="http://schemas.microsoft.com/office/drawing/2014/main" id="{6E3E4D20-F9A1-4325-AF74-CDBFAA457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041"/>
            <a:ext cx="9144000" cy="6858000"/>
          </a:xfrm>
          <a:prstGeom prst="rect">
            <a:avLst/>
          </a:prstGeom>
        </p:spPr>
      </p:pic>
      <p:pic>
        <p:nvPicPr>
          <p:cNvPr id="6" name="Picture 5" descr="A person standing in a swamp&#10;&#10;Description automatically generated with medium confidence">
            <a:extLst>
              <a:ext uri="{FF2B5EF4-FFF2-40B4-BE49-F238E27FC236}">
                <a16:creationId xmlns:a16="http://schemas.microsoft.com/office/drawing/2014/main" id="{08768FBA-25B6-4A2C-A5F8-71F99EF7F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53" y="162709"/>
            <a:ext cx="8774900" cy="6510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E314BA-A7F0-4751-9266-2AE42C85DAF7}"/>
              </a:ext>
            </a:extLst>
          </p:cNvPr>
          <p:cNvSpPr/>
          <p:nvPr/>
        </p:nvSpPr>
        <p:spPr bwMode="auto">
          <a:xfrm>
            <a:off x="164153" y="170734"/>
            <a:ext cx="8774900" cy="651049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46F5C2-2606-4BD1-B2D9-3257DD67B4F3}"/>
              </a:ext>
            </a:extLst>
          </p:cNvPr>
          <p:cNvSpPr>
            <a:spLocks/>
          </p:cNvSpPr>
          <p:nvPr/>
        </p:nvSpPr>
        <p:spPr bwMode="auto">
          <a:xfrm>
            <a:off x="1354667" y="2384157"/>
            <a:ext cx="6344355" cy="2077156"/>
          </a:xfrm>
          <a:prstGeom prst="roundRect">
            <a:avLst>
              <a:gd name="adj" fmla="val 6408"/>
            </a:avLst>
          </a:prstGeom>
          <a:noFill/>
          <a:ln w="101600" cap="flat" cmpd="sng" algn="ctr">
            <a:solidFill>
              <a:schemeClr val="accent4">
                <a:lumMod val="1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93305D-BD0E-40F8-9839-80E9A9556772}"/>
              </a:ext>
            </a:extLst>
          </p:cNvPr>
          <p:cNvSpPr>
            <a:spLocks noChangeAspect="1"/>
          </p:cNvSpPr>
          <p:nvPr/>
        </p:nvSpPr>
        <p:spPr bwMode="auto">
          <a:xfrm>
            <a:off x="1523999" y="2553214"/>
            <a:ext cx="6005690" cy="1751571"/>
          </a:xfrm>
          <a:prstGeom prst="roundRect">
            <a:avLst>
              <a:gd name="adj" fmla="val 4936"/>
            </a:avLst>
          </a:prstGeom>
          <a:solidFill>
            <a:schemeClr val="accent4">
              <a:lumMod val="1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2629EA-861B-46D6-A61C-8E8258C8D5CF}"/>
              </a:ext>
            </a:extLst>
          </p:cNvPr>
          <p:cNvSpPr txBox="1">
            <a:spLocks/>
          </p:cNvSpPr>
          <p:nvPr/>
        </p:nvSpPr>
        <p:spPr>
          <a:xfrm>
            <a:off x="574578" y="2789068"/>
            <a:ext cx="78486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  <a:ea typeface="ＭＳ Ｐゴシック"/>
              </a:rPr>
              <a:t>Dream Park Design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B77448-9834-4BE0-A01B-AF6776E70403}"/>
              </a:ext>
            </a:extLst>
          </p:cNvPr>
          <p:cNvSpPr txBox="1">
            <a:spLocks/>
          </p:cNvSpPr>
          <p:nvPr/>
        </p:nvSpPr>
        <p:spPr bwMode="auto">
          <a:xfrm>
            <a:off x="627303" y="3459458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9pPr>
          </a:lstStyle>
          <a:p>
            <a:pPr algn="ctr"/>
            <a:endParaRPr lang="en-US" sz="3500" kern="0" dirty="0">
              <a:solidFill>
                <a:schemeClr val="tx1"/>
              </a:solidFill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143506F5-D9C9-4AD5-8CAC-04AD5BAE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93" y="295610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j-lt"/>
              </a:rPr>
              <a:t>National Park Service</a:t>
            </a:r>
          </a:p>
          <a:p>
            <a:pPr>
              <a:defRPr/>
            </a:pPr>
            <a:r>
              <a:rPr lang="en-US" sz="18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j-lt"/>
              </a:rPr>
              <a:t>U.S. Department of the Interior</a:t>
            </a:r>
          </a:p>
          <a:p>
            <a:pPr>
              <a:defRPr/>
            </a:pPr>
            <a:endParaRPr lang="en-US" sz="18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18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j-lt"/>
              </a:rPr>
              <a:t>Everglades National Park</a:t>
            </a:r>
          </a:p>
        </p:txBody>
      </p:sp>
      <p:pic>
        <p:nvPicPr>
          <p:cNvPr id="19" name="Picture 18" descr="See the source image">
            <a:extLst>
              <a:ext uri="{FF2B5EF4-FFF2-40B4-BE49-F238E27FC236}">
                <a16:creationId xmlns:a16="http://schemas.microsoft.com/office/drawing/2014/main" id="{5E22509B-31E4-427D-9BCD-24721A9E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89" y="304504"/>
            <a:ext cx="1111319" cy="1446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ACB390-7792-4167-AFD4-47DE7E9B0D6D}"/>
              </a:ext>
            </a:extLst>
          </p:cNvPr>
          <p:cNvCxnSpPr>
            <a:cxnSpLocks/>
          </p:cNvCxnSpPr>
          <p:nvPr/>
        </p:nvCxnSpPr>
        <p:spPr bwMode="auto">
          <a:xfrm>
            <a:off x="2018966" y="3429000"/>
            <a:ext cx="4960593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E6E3AA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343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6A6230"/>
            </a:gs>
            <a:gs pos="78000">
              <a:srgbClr val="0070C0"/>
            </a:gs>
            <a:gs pos="100000">
              <a:srgbClr val="8BCCE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ainbow over a field&#10;&#10;Description automatically generated with medium confidence">
            <a:extLst>
              <a:ext uri="{FF2B5EF4-FFF2-40B4-BE49-F238E27FC236}">
                <a16:creationId xmlns:a16="http://schemas.microsoft.com/office/drawing/2014/main" id="{3960DEA3-5B14-421F-A38F-E0932958B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rainbow over a field&#10;&#10;Description automatically generated with medium confidence">
            <a:extLst>
              <a:ext uri="{FF2B5EF4-FFF2-40B4-BE49-F238E27FC236}">
                <a16:creationId xmlns:a16="http://schemas.microsoft.com/office/drawing/2014/main" id="{331106D9-C6AF-47CF-9ED0-B2FA684A5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70" y="194990"/>
            <a:ext cx="8772938" cy="6476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93829B-5863-4CD7-B2AA-09AA0A94D6AA}"/>
              </a:ext>
            </a:extLst>
          </p:cNvPr>
          <p:cNvSpPr/>
          <p:nvPr/>
        </p:nvSpPr>
        <p:spPr bwMode="auto">
          <a:xfrm>
            <a:off x="5010913" y="5626450"/>
            <a:ext cx="3813504" cy="975404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rPr>
              <a:t>Yvette Cano, Director of Education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Yvette_Cano@nps.gov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rPr>
              <a:t>305-242-7753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1A8BB8-756F-4F91-8304-124280264DF8}"/>
              </a:ext>
            </a:extLst>
          </p:cNvPr>
          <p:cNvSpPr>
            <a:spLocks/>
          </p:cNvSpPr>
          <p:nvPr/>
        </p:nvSpPr>
        <p:spPr bwMode="auto">
          <a:xfrm>
            <a:off x="2348089" y="2373766"/>
            <a:ext cx="4492978" cy="2077156"/>
          </a:xfrm>
          <a:prstGeom prst="roundRect">
            <a:avLst>
              <a:gd name="adj" fmla="val 6408"/>
            </a:avLst>
          </a:prstGeom>
          <a:noFill/>
          <a:ln w="101600" cap="flat" cmpd="sng" algn="ctr">
            <a:solidFill>
              <a:schemeClr val="accent4">
                <a:lumMod val="1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CB7260-5080-4E21-A03B-8C721361C2CB}"/>
              </a:ext>
            </a:extLst>
          </p:cNvPr>
          <p:cNvSpPr>
            <a:spLocks noChangeAspect="1"/>
          </p:cNvSpPr>
          <p:nvPr/>
        </p:nvSpPr>
        <p:spPr bwMode="auto">
          <a:xfrm>
            <a:off x="2513804" y="2533147"/>
            <a:ext cx="4157184" cy="1751571"/>
          </a:xfrm>
          <a:prstGeom prst="roundRect">
            <a:avLst>
              <a:gd name="adj" fmla="val 4936"/>
            </a:avLst>
          </a:prstGeom>
          <a:solidFill>
            <a:schemeClr val="accent4">
              <a:lumMod val="1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F7859B-141E-4895-AABA-6B70A3892801}"/>
              </a:ext>
            </a:extLst>
          </p:cNvPr>
          <p:cNvSpPr txBox="1">
            <a:spLocks/>
          </p:cNvSpPr>
          <p:nvPr/>
        </p:nvSpPr>
        <p:spPr>
          <a:xfrm>
            <a:off x="668097" y="2723133"/>
            <a:ext cx="78486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9pPr>
          </a:lstStyle>
          <a:p>
            <a:pPr algn="ctr"/>
            <a:endParaRPr lang="en-US" sz="4400" kern="0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E16AB3-D007-4D21-8165-EFBCFDF28A75}"/>
              </a:ext>
            </a:extLst>
          </p:cNvPr>
          <p:cNvSpPr txBox="1">
            <a:spLocks/>
          </p:cNvSpPr>
          <p:nvPr/>
        </p:nvSpPr>
        <p:spPr bwMode="auto">
          <a:xfrm>
            <a:off x="627303" y="2723133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9pPr>
          </a:lstStyle>
          <a:p>
            <a:pPr algn="ctr"/>
            <a:r>
              <a:rPr lang="en-US" sz="3500" kern="0" dirty="0">
                <a:solidFill>
                  <a:schemeClr val="tx1"/>
                </a:solidFill>
                <a:ea typeface="ＭＳ Ｐゴシック"/>
              </a:rPr>
              <a:t>Questions?</a:t>
            </a:r>
            <a:endParaRPr lang="en-US" sz="3500" kern="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453C4F-FD2A-4D87-ACF3-2BB8B5767580}"/>
              </a:ext>
            </a:extLst>
          </p:cNvPr>
          <p:cNvCxnSpPr>
            <a:cxnSpLocks/>
          </p:cNvCxnSpPr>
          <p:nvPr/>
        </p:nvCxnSpPr>
        <p:spPr bwMode="auto">
          <a:xfrm>
            <a:off x="3014928" y="3449067"/>
            <a:ext cx="3114143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E6E3AA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7484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>
            <a:extLst>
              <a:ext uri="{FF2B5EF4-FFF2-40B4-BE49-F238E27FC236}">
                <a16:creationId xmlns:a16="http://schemas.microsoft.com/office/drawing/2014/main" id="{15F98509-7420-D3D1-0737-AAA41546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13716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>
            <a:extLst>
              <a:ext uri="{FF2B5EF4-FFF2-40B4-BE49-F238E27FC236}">
                <a16:creationId xmlns:a16="http://schemas.microsoft.com/office/drawing/2014/main" id="{DD8C936F-A555-5CF9-16A9-F1A34EAA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4780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>
            <a:extLst>
              <a:ext uri="{FF2B5EF4-FFF2-40B4-BE49-F238E27FC236}">
                <a16:creationId xmlns:a16="http://schemas.microsoft.com/office/drawing/2014/main" id="{E2A5913E-BE26-47F3-4001-6DAD3886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52700"/>
            <a:ext cx="19732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47511-6217-0D00-DF18-B532D519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</a:endParaRPr>
          </a:p>
        </p:txBody>
      </p:sp>
      <p:pic>
        <p:nvPicPr>
          <p:cNvPr id="8198" name="Picture 3">
            <a:extLst>
              <a:ext uri="{FF2B5EF4-FFF2-40B4-BE49-F238E27FC236}">
                <a16:creationId xmlns:a16="http://schemas.microsoft.com/office/drawing/2014/main" id="{92128B57-14CB-941A-263C-8520A3C22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338" y="0"/>
            <a:ext cx="4059238" cy="2706688"/>
          </a:xfrm>
        </p:spPr>
      </p:pic>
      <p:pic>
        <p:nvPicPr>
          <p:cNvPr id="8199" name="Picture 4">
            <a:extLst>
              <a:ext uri="{FF2B5EF4-FFF2-40B4-BE49-F238E27FC236}">
                <a16:creationId xmlns:a16="http://schemas.microsoft.com/office/drawing/2014/main" id="{473CD77F-B437-2BE5-2459-83FDAA73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900"/>
            <a:ext cx="50990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">
            <a:extLst>
              <a:ext uri="{FF2B5EF4-FFF2-40B4-BE49-F238E27FC236}">
                <a16:creationId xmlns:a16="http://schemas.microsoft.com/office/drawing/2014/main" id="{C6AC591E-E859-9818-535C-524130D1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0"/>
            <a:ext cx="51181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6">
            <a:extLst>
              <a:ext uri="{FF2B5EF4-FFF2-40B4-BE49-F238E27FC236}">
                <a16:creationId xmlns:a16="http://schemas.microsoft.com/office/drawing/2014/main" id="{1CD79280-D448-A46C-71CA-761F8810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025900"/>
            <a:ext cx="4292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>
            <a:extLst>
              <a:ext uri="{FF2B5EF4-FFF2-40B4-BE49-F238E27FC236}">
                <a16:creationId xmlns:a16="http://schemas.microsoft.com/office/drawing/2014/main" id="{493297A0-1044-4379-5097-34C97730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9">
            <a:extLst>
              <a:ext uri="{FF2B5EF4-FFF2-40B4-BE49-F238E27FC236}">
                <a16:creationId xmlns:a16="http://schemas.microsoft.com/office/drawing/2014/main" id="{79C7863F-C004-64B6-77A4-395E1C7D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08250"/>
            <a:ext cx="1371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8">
            <a:extLst>
              <a:ext uri="{FF2B5EF4-FFF2-40B4-BE49-F238E27FC236}">
                <a16:creationId xmlns:a16="http://schemas.microsoft.com/office/drawing/2014/main" id="{AF155507-79A9-BE4F-517C-1DAA854D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508250"/>
            <a:ext cx="24669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DFD8BD0-6B21-43CE-D574-4CA70548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-157163"/>
            <a:ext cx="7531100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E741A0A-A2DD-8AA7-5882-023C33D1E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5181600"/>
            <a:ext cx="1858963" cy="650875"/>
          </a:xfrm>
          <a:prstGeom prst="rightArrow">
            <a:avLst>
              <a:gd name="adj1" fmla="val 50000"/>
              <a:gd name="adj2" fmla="val 5000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91A0DB0-8E16-CD1A-2D33-D92B7A4B3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3348038"/>
            <a:ext cx="1917700" cy="650875"/>
          </a:xfrm>
          <a:prstGeom prst="rightArrow">
            <a:avLst>
              <a:gd name="adj1" fmla="val 50000"/>
              <a:gd name="adj2" fmla="val 4996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5B61DA8-7907-5284-A56B-1456CD717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0" y="4448175"/>
            <a:ext cx="1919288" cy="650875"/>
          </a:xfrm>
          <a:prstGeom prst="rightArrow">
            <a:avLst>
              <a:gd name="adj1" fmla="val 50000"/>
              <a:gd name="adj2" fmla="val 500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NS Jr Ranger Activity Book - Front Cover">
            <a:extLst>
              <a:ext uri="{FF2B5EF4-FFF2-40B4-BE49-F238E27FC236}">
                <a16:creationId xmlns:a16="http://schemas.microsoft.com/office/drawing/2014/main" id="{BD7F7D5A-BBC6-22CD-8828-BF5BE1C9F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695325"/>
            <a:ext cx="4581525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547E6F2-FD3F-58D8-2A19-C1C06FF31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2446338"/>
            <a:ext cx="1919288" cy="650875"/>
          </a:xfrm>
          <a:prstGeom prst="rightArrow">
            <a:avLst>
              <a:gd name="adj1" fmla="val 50000"/>
              <a:gd name="adj2" fmla="val 500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Frutiger LT Std 55 Roman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6A6230"/>
            </a:gs>
            <a:gs pos="78000">
              <a:srgbClr val="0070C0"/>
            </a:gs>
            <a:gs pos="100000">
              <a:srgbClr val="8BCCE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7C5E53B3-6AD8-4A69-9187-E726BE65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2BDA8364-09C8-4C0D-BE11-B4E2FC77B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6604" y="3493979"/>
            <a:ext cx="4343471" cy="31817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297B8DD7-1500-4301-AB79-609411E0F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6605" y="148612"/>
            <a:ext cx="4343471" cy="31817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9C106DD-1813-4FBB-AB2E-7E9A91213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45888" y="3493980"/>
            <a:ext cx="4346576" cy="31817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4184D1C-8DE7-4739-9A47-72A54F7A6486}"/>
              </a:ext>
            </a:extLst>
          </p:cNvPr>
          <p:cNvSpPr txBox="1"/>
          <p:nvPr/>
        </p:nvSpPr>
        <p:spPr>
          <a:xfrm>
            <a:off x="6436277" y="6186169"/>
            <a:ext cx="270772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Dry Tortugas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81320C-7F2F-447E-B062-257468E9B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888" y="148611"/>
            <a:ext cx="4346577" cy="3181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068FCF-C2B3-46AF-9F1C-772557A65070}"/>
              </a:ext>
            </a:extLst>
          </p:cNvPr>
          <p:cNvSpPr txBox="1"/>
          <p:nvPr/>
        </p:nvSpPr>
        <p:spPr>
          <a:xfrm>
            <a:off x="39756" y="142363"/>
            <a:ext cx="226351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Everglades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793FB2-3D9A-40D8-B9B9-B63311530913}"/>
              </a:ext>
            </a:extLst>
          </p:cNvPr>
          <p:cNvSpPr txBox="1"/>
          <p:nvPr/>
        </p:nvSpPr>
        <p:spPr>
          <a:xfrm>
            <a:off x="156297" y="6186169"/>
            <a:ext cx="226351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Big Cypress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69CBE7-E14B-43B5-95B6-0C1D4C5BCFBF}"/>
              </a:ext>
            </a:extLst>
          </p:cNvPr>
          <p:cNvSpPr txBox="1"/>
          <p:nvPr/>
        </p:nvSpPr>
        <p:spPr>
          <a:xfrm>
            <a:off x="6994880" y="142363"/>
            <a:ext cx="226351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Biscayne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496D1-8F48-4C4B-9716-5DE0C7583409}"/>
              </a:ext>
            </a:extLst>
          </p:cNvPr>
          <p:cNvSpPr/>
          <p:nvPr/>
        </p:nvSpPr>
        <p:spPr>
          <a:xfrm>
            <a:off x="1053808" y="2879803"/>
            <a:ext cx="7112586" cy="94007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AC38F0-CE54-49D4-A179-4D0376CA933A}"/>
              </a:ext>
            </a:extLst>
          </p:cNvPr>
          <p:cNvSpPr txBox="1"/>
          <p:nvPr/>
        </p:nvSpPr>
        <p:spPr>
          <a:xfrm>
            <a:off x="1248299" y="3046117"/>
            <a:ext cx="664740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South Florida National Parks</a:t>
            </a:r>
          </a:p>
        </p:txBody>
      </p:sp>
    </p:spTree>
    <p:extLst>
      <p:ext uri="{BB962C8B-B14F-4D97-AF65-F5344CB8AC3E}">
        <p14:creationId xmlns:p14="http://schemas.microsoft.com/office/powerpoint/2010/main" val="118744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6A6230"/>
            </a:gs>
            <a:gs pos="78000">
              <a:srgbClr val="0070C0"/>
            </a:gs>
            <a:gs pos="100000">
              <a:srgbClr val="8BCCE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65DA47-486C-F4E3-F512-7DB06960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 X P E R I E N C E    Y O U R    A M E R I C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1F4AB-F442-6EE2-D9C2-3467899F6FB6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2" y="209550"/>
            <a:ext cx="4002532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D294B7-C307-F93C-D84F-D1B5097AC86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00" y="209549"/>
            <a:ext cx="3931920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B7F104-9AE2-B994-AC38-C1E65209490D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" y="3561080"/>
            <a:ext cx="3931920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0AA26-B180-5DD7-770F-19145CBF849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58000" y="3561080"/>
            <a:ext cx="3931920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47B64-149A-1815-81DD-549D15FB6AD9}"/>
              </a:ext>
            </a:extLst>
          </p:cNvPr>
          <p:cNvSpPr txBox="1"/>
          <p:nvPr/>
        </p:nvSpPr>
        <p:spPr>
          <a:xfrm>
            <a:off x="-10644" y="209549"/>
            <a:ext cx="279488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MLK Jr. Memorial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25744-C0E8-7C94-B6D2-34007F1DC0A6}"/>
              </a:ext>
            </a:extLst>
          </p:cNvPr>
          <p:cNvSpPr txBox="1"/>
          <p:nvPr/>
        </p:nvSpPr>
        <p:spPr>
          <a:xfrm>
            <a:off x="-125476" y="3561080"/>
            <a:ext cx="475107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Gulf Islands National Seashore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A19E9-F266-F0F0-B315-59D491A4B563}"/>
              </a:ext>
            </a:extLst>
          </p:cNvPr>
          <p:cNvSpPr txBox="1"/>
          <p:nvPr/>
        </p:nvSpPr>
        <p:spPr>
          <a:xfrm>
            <a:off x="4377932" y="2932449"/>
            <a:ext cx="449205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Arlington National Cemetery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7E8F2-D589-EDF9-4334-0634C5C3132D}"/>
              </a:ext>
            </a:extLst>
          </p:cNvPr>
          <p:cNvSpPr txBox="1"/>
          <p:nvPr/>
        </p:nvSpPr>
        <p:spPr>
          <a:xfrm>
            <a:off x="4276344" y="6283980"/>
            <a:ext cx="474021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schemeClr val="accent4">
                      <a:lumMod val="10000"/>
                      <a:alpha val="76000"/>
                    </a:schemeClr>
                  </a:outerShdw>
                </a:effectLst>
                <a:latin typeface="NPSRawlinsonOT" panose="02000505070000020003" pitchFamily="50" charset="0"/>
              </a:rPr>
              <a:t>Stonewall National Monument</a:t>
            </a:r>
          </a:p>
        </p:txBody>
      </p:sp>
    </p:spTree>
    <p:extLst>
      <p:ext uri="{BB962C8B-B14F-4D97-AF65-F5344CB8AC3E}">
        <p14:creationId xmlns:p14="http://schemas.microsoft.com/office/powerpoint/2010/main" val="32807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6A6230"/>
            </a:gs>
            <a:gs pos="78000">
              <a:srgbClr val="0070C0"/>
            </a:gs>
            <a:gs pos="100000">
              <a:srgbClr val="8BCCE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131666BE-A5AE-4618-82DF-52EBB4784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92" y="0"/>
            <a:ext cx="9144001" cy="6858000"/>
          </a:xfrm>
          <a:prstGeom prst="rect">
            <a:avLst/>
          </a:prstGeom>
        </p:spPr>
      </p:pic>
      <p:pic>
        <p:nvPicPr>
          <p:cNvPr id="18" name="Picture 17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0AAF31D1-B11B-4632-80BE-0315B28E9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89" y="173512"/>
            <a:ext cx="8786190" cy="651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B7C40C-AB90-4AB3-9FFC-057BC647F190}"/>
              </a:ext>
            </a:extLst>
          </p:cNvPr>
          <p:cNvSpPr/>
          <p:nvPr/>
        </p:nvSpPr>
        <p:spPr bwMode="auto">
          <a:xfrm>
            <a:off x="160989" y="195192"/>
            <a:ext cx="8786190" cy="6489296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1A8BB8-756F-4F91-8304-124280264DF8}"/>
              </a:ext>
            </a:extLst>
          </p:cNvPr>
          <p:cNvSpPr>
            <a:spLocks/>
          </p:cNvSpPr>
          <p:nvPr/>
        </p:nvSpPr>
        <p:spPr bwMode="auto">
          <a:xfrm>
            <a:off x="1444978" y="2576946"/>
            <a:ext cx="6265333" cy="1683327"/>
          </a:xfrm>
          <a:prstGeom prst="roundRect">
            <a:avLst>
              <a:gd name="adj" fmla="val 6408"/>
            </a:avLst>
          </a:prstGeom>
          <a:noFill/>
          <a:ln w="101600" cap="flat" cmpd="sng" algn="ctr">
            <a:solidFill>
              <a:schemeClr val="accent4">
                <a:lumMod val="1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CB7260-5080-4E21-A03B-8C721361C2CB}"/>
              </a:ext>
            </a:extLst>
          </p:cNvPr>
          <p:cNvSpPr>
            <a:spLocks noChangeAspect="1"/>
          </p:cNvSpPr>
          <p:nvPr/>
        </p:nvSpPr>
        <p:spPr bwMode="auto">
          <a:xfrm>
            <a:off x="1609579" y="2726544"/>
            <a:ext cx="5924841" cy="1371600"/>
          </a:xfrm>
          <a:prstGeom prst="roundRect">
            <a:avLst>
              <a:gd name="adj" fmla="val 4936"/>
            </a:avLst>
          </a:prstGeom>
          <a:solidFill>
            <a:schemeClr val="accent4">
              <a:lumMod val="1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E16AB3-D007-4D21-8165-EFBCFDF28A75}"/>
              </a:ext>
            </a:extLst>
          </p:cNvPr>
          <p:cNvSpPr txBox="1">
            <a:spLocks/>
          </p:cNvSpPr>
          <p:nvPr/>
        </p:nvSpPr>
        <p:spPr bwMode="auto">
          <a:xfrm>
            <a:off x="641073" y="3069444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PSRawlinsonOT" pitchFamily="50" charset="0"/>
              </a:defRPr>
            </a:lvl9pPr>
          </a:lstStyle>
          <a:p>
            <a:pPr algn="ctr"/>
            <a:r>
              <a:rPr lang="en-US" sz="3500" kern="0" dirty="0">
                <a:solidFill>
                  <a:schemeClr val="tx1"/>
                </a:solidFill>
                <a:ea typeface="ＭＳ Ｐゴシック"/>
              </a:rPr>
              <a:t>A closer look at </a:t>
            </a:r>
          </a:p>
          <a:p>
            <a:pPr algn="ctr"/>
            <a:r>
              <a:rPr lang="en-US" sz="3500" kern="0" dirty="0">
                <a:solidFill>
                  <a:schemeClr val="tx1"/>
                </a:solidFill>
                <a:ea typeface="ＭＳ Ｐゴシック"/>
              </a:rPr>
              <a:t>Everglades National Park</a:t>
            </a:r>
            <a:endParaRPr lang="en-US" sz="35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1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2AF3EB-C622-4519-9D21-E4EB5B8295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53" y="616224"/>
            <a:ext cx="6465093" cy="61020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7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6A6230"/>
            </a:gs>
            <a:gs pos="78000">
              <a:srgbClr val="0070C0"/>
            </a:gs>
            <a:gs pos="100000">
              <a:srgbClr val="8BCCE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rest with the sun shining through the trees&#10;&#10;Description automatically generated with low confidence">
            <a:extLst>
              <a:ext uri="{FF2B5EF4-FFF2-40B4-BE49-F238E27FC236}">
                <a16:creationId xmlns:a16="http://schemas.microsoft.com/office/drawing/2014/main" id="{6F973852-2673-442A-BB7C-24757FE12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8" descr="https://lh4.googleusercontent.com/vN2UFnAoTFGAGqurOkJ29gHuSBr2u9Nl5b192tPVbEfPOFjyATXtBkYmmYbA6MqD5ZbfDh09xvIhO9oHwLuyxeQwwIwRC6jS9Mt6r4bi31IfFNgqYiirWq7nYCXWlIDCTy7x-fOGVvs">
            <a:extLst>
              <a:ext uri="{FF2B5EF4-FFF2-40B4-BE49-F238E27FC236}">
                <a16:creationId xmlns:a16="http://schemas.microsoft.com/office/drawing/2014/main" id="{E0237806-3C46-4BA2-B2AC-807A6AD7E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7" y="1"/>
            <a:ext cx="2944523" cy="2222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4.googleusercontent.com/51I7jTg0INf6e2_jXQlZRSSb_ReH_gfSnjVAU23LrbBfNDv0OX5McKXFZa9jqdESY8ku-Bx9HWRGRfJlVgRVLKLSW3wZpcy0sSl68PbpDx_f4ZCG1rMaXZjtAgn-yZdpffdyOftqN0E">
            <a:extLst>
              <a:ext uri="{FF2B5EF4-FFF2-40B4-BE49-F238E27FC236}">
                <a16:creationId xmlns:a16="http://schemas.microsoft.com/office/drawing/2014/main" id="{D321ECF3-4EF8-40C0-8B01-ED9267F15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9739" y="2069"/>
            <a:ext cx="2944522" cy="2218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wgrassPrairieWet.jpg">
            <a:extLst>
              <a:ext uri="{FF2B5EF4-FFF2-40B4-BE49-F238E27FC236}">
                <a16:creationId xmlns:a16="http://schemas.microsoft.com/office/drawing/2014/main" id="{E1709872-D777-4DE9-90C2-8FCFBA29FB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9739" y="4658522"/>
            <a:ext cx="2944522" cy="2218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pic>
        <p:nvPicPr>
          <p:cNvPr id="9" name="Picture 4" descr="CypressDome.jpg">
            <a:extLst>
              <a:ext uri="{FF2B5EF4-FFF2-40B4-BE49-F238E27FC236}">
                <a16:creationId xmlns:a16="http://schemas.microsoft.com/office/drawing/2014/main" id="{9E49E70E-94D5-4754-BADF-2B4D2DE063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1" y="2325240"/>
            <a:ext cx="2944522" cy="2218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pic>
        <p:nvPicPr>
          <p:cNvPr id="10" name="Picture 8" descr="SloughSpatterdock.jpg">
            <a:extLst>
              <a:ext uri="{FF2B5EF4-FFF2-40B4-BE49-F238E27FC236}">
                <a16:creationId xmlns:a16="http://schemas.microsoft.com/office/drawing/2014/main" id="{D165DE7B-44D8-437F-805E-8263645B22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" y="2325240"/>
            <a:ext cx="2944523" cy="222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pic>
        <p:nvPicPr>
          <p:cNvPr id="11" name="Picture 10" descr="https://lh6.googleusercontent.com/l4Vmwxx6uBnRGjR_4RMGagW-jGOQ0hC8ldhbzjVQMrsyBMgyeHaXj-S-R_rQQnHVbN_I2Pr21S-TnfhIrWQvJaxN67NOxk_nTXbexiI9Z2t3nq1619k0xhwuJBl-10mFZY_HUliG2l8">
            <a:extLst>
              <a:ext uri="{FF2B5EF4-FFF2-40B4-BE49-F238E27FC236}">
                <a16:creationId xmlns:a16="http://schemas.microsoft.com/office/drawing/2014/main" id="{2809D02C-E3A3-4139-B1D0-7B81E8B1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"/>
          <a:stretch/>
        </p:blipFill>
        <p:spPr bwMode="auto">
          <a:xfrm>
            <a:off x="1877" y="4654501"/>
            <a:ext cx="2944523" cy="2222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oastalPrairie.jpg">
            <a:extLst>
              <a:ext uri="{FF2B5EF4-FFF2-40B4-BE49-F238E27FC236}">
                <a16:creationId xmlns:a16="http://schemas.microsoft.com/office/drawing/2014/main" id="{7CCEB327-2DFE-4C1C-8725-D27F54E6FA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9739" y="2327193"/>
            <a:ext cx="2944523" cy="222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  <p:pic>
        <p:nvPicPr>
          <p:cNvPr id="13" name="Picture 12" descr="https://lh3.googleusercontent.com/h2LlSCbajc4gip7smBMTcc6fH0A5NK-9YLfQppsqNlvoLcAhHK-O6wlivmr1K80HD1CbfCjf6eoGb6MvaxnkLURr3Vv0YmhvYRkMAmGmCFQg5Mc1wod7vdByOKHbDSbtJEuIy1QRjPI">
            <a:extLst>
              <a:ext uri="{FF2B5EF4-FFF2-40B4-BE49-F238E27FC236}">
                <a16:creationId xmlns:a16="http://schemas.microsoft.com/office/drawing/2014/main" id="{2CF78603-7AB4-45B6-ADE2-8A9A11DCB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0654" y="0"/>
            <a:ext cx="2933346" cy="22205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loridaBaySeagrassFWC.jpg">
            <a:extLst>
              <a:ext uri="{FF2B5EF4-FFF2-40B4-BE49-F238E27FC236}">
                <a16:creationId xmlns:a16="http://schemas.microsoft.com/office/drawing/2014/main" id="{4D5F3602-D580-420A-9BBF-F8E8BCDA53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6197601" y="4639521"/>
            <a:ext cx="2944522" cy="2218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45103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0">
              <a:schemeClr val="dk1">
                <a:shade val="51000"/>
                <a:satMod val="130000"/>
              </a:schemeClr>
            </a:gs>
            <a:gs pos="80000">
              <a:schemeClr val="dk1">
                <a:shade val="93000"/>
                <a:satMod val="130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F15B4-689D-416A-EB1C-D0790580AD4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3" y="159416"/>
            <a:ext cx="4114800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31C6D-7DDA-1C6E-15AA-0A8CB3474AC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87" y="159416"/>
            <a:ext cx="4114800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E2DC5-3BF3-944A-9C08-F7853F48B83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3" y="3570128"/>
            <a:ext cx="4114800" cy="3200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E601F-8307-F9E4-80D0-CB1D5B5BEBC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4587" y="3570128"/>
            <a:ext cx="4114800" cy="3200400"/>
          </a:xfrm>
          <a:prstGeom prst="rect">
            <a:avLst/>
          </a:prstGeom>
          <a:solidFill>
            <a:srgbClr val="A89265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8405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F62225-D3EF-2D38-7761-39EC9B19DBA2}"/>
              </a:ext>
            </a:extLst>
          </p:cNvPr>
          <p:cNvSpPr txBox="1"/>
          <p:nvPr/>
        </p:nvSpPr>
        <p:spPr>
          <a:xfrm>
            <a:off x="2389543" y="641685"/>
            <a:ext cx="456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Jobs in the National Park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F81A8-4E53-59E5-73E2-EC7EF31A0F79}"/>
              </a:ext>
            </a:extLst>
          </p:cNvPr>
          <p:cNvSpPr txBox="1"/>
          <p:nvPr/>
        </p:nvSpPr>
        <p:spPr>
          <a:xfrm>
            <a:off x="178307" y="1692000"/>
            <a:ext cx="8787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Superintendent</a:t>
            </a:r>
            <a:r>
              <a:rPr lang="en-US" dirty="0"/>
              <a:t> – Final Approval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Compliance</a:t>
            </a:r>
            <a:r>
              <a:rPr lang="en-US" dirty="0"/>
              <a:t> – Approval and planning of Parking Lots, Trails, Hotels/Lodges, Restaurants,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Law Enforcement </a:t>
            </a:r>
            <a:r>
              <a:rPr lang="en-US" dirty="0"/>
              <a:t>– Patrolling and enforcing laws.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Interpretation</a:t>
            </a:r>
            <a:r>
              <a:rPr lang="en-US" dirty="0"/>
              <a:t> – Providing information at Visitor Centers, programs at trails (walking, biking, boats,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Education Rangers</a:t>
            </a:r>
            <a:r>
              <a:rPr lang="en-US" dirty="0"/>
              <a:t> – School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Maintenance</a:t>
            </a:r>
            <a:r>
              <a:rPr lang="en-US" dirty="0"/>
              <a:t> – Responsible for mowing, building maintenance, bathroom cleanliness, repairs, trials,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Concessions</a:t>
            </a:r>
            <a:r>
              <a:rPr lang="en-US" dirty="0"/>
              <a:t> – A private company that runs/operates experiences for visitors within a national park.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46156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7">
      <a:dk1>
        <a:srgbClr val="7F6737"/>
      </a:dk1>
      <a:lt1>
        <a:srgbClr val="FFFFFF"/>
      </a:lt1>
      <a:dk2>
        <a:srgbClr val="BFA673"/>
      </a:dk2>
      <a:lt2>
        <a:srgbClr val="E6E3AA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Stream">
      <a:majorFont>
        <a:latin typeface="NPSRawlinsonOT"/>
        <a:ea typeface=""/>
        <a:cs typeface=""/>
      </a:majorFont>
      <a:minorFont>
        <a:latin typeface="Frutige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03e28c-2c5f-49ab-8e1b-6652eae14438" xsi:nil="true"/>
    <lcf76f155ced4ddcb4097134ff3c332f xmlns="03a828bc-350c-454a-952a-1dd69340a5f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F10D57F2D3E4E8A16448B380FBDB6" ma:contentTypeVersion="15" ma:contentTypeDescription="Create a new document." ma:contentTypeScope="" ma:versionID="e33cb6e753c2e9b3cbbefd24ff594686">
  <xsd:schema xmlns:xsd="http://www.w3.org/2001/XMLSchema" xmlns:xs="http://www.w3.org/2001/XMLSchema" xmlns:p="http://schemas.microsoft.com/office/2006/metadata/properties" xmlns:ns2="e803e28c-2c5f-49ab-8e1b-6652eae14438" xmlns:ns3="03a828bc-350c-454a-952a-1dd69340a5f5" targetNamespace="http://schemas.microsoft.com/office/2006/metadata/properties" ma:root="true" ma:fieldsID="1570df758ccdf2adbffb6f5c0c150278" ns2:_="" ns3:_="">
    <xsd:import namespace="e803e28c-2c5f-49ab-8e1b-6652eae14438"/>
    <xsd:import namespace="03a828bc-350c-454a-952a-1dd69340a5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03e28c-2c5f-49ab-8e1b-6652eae144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8b16090-920e-48a2-9809-7b711f63fc95}" ma:internalName="TaxCatchAll" ma:showField="CatchAllData" ma:web="e803e28c-2c5f-49ab-8e1b-6652eae144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828bc-350c-454a-952a-1dd69340a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d636f9b-a1b0-416f-adc7-c21d4f9d53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47E1F3-708E-4FC1-8E9F-8D89BFD9A96A}">
  <ds:schemaRefs>
    <ds:schemaRef ds:uri="http://schemas.microsoft.com/office/2006/metadata/properties"/>
    <ds:schemaRef ds:uri="http://schemas.microsoft.com/office/infopath/2007/PartnerControls"/>
    <ds:schemaRef ds:uri="e803e28c-2c5f-49ab-8e1b-6652eae14438"/>
    <ds:schemaRef ds:uri="03a828bc-350c-454a-952a-1dd69340a5f5"/>
  </ds:schemaRefs>
</ds:datastoreItem>
</file>

<file path=customXml/itemProps2.xml><?xml version="1.0" encoding="utf-8"?>
<ds:datastoreItem xmlns:ds="http://schemas.openxmlformats.org/officeDocument/2006/customXml" ds:itemID="{B2E77B09-8888-43B3-A3E9-71545B148D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E19B9C-6DCA-470B-A5CF-534F616F0B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03e28c-2c5f-49ab-8e1b-6652eae14438"/>
    <ds:schemaRef ds:uri="03a828bc-350c-454a-952a-1dd69340a5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9176</TotalTime>
  <Words>209</Words>
  <Application>Microsoft Office PowerPoint</Application>
  <PresentationFormat>On-screen Show (4:3)</PresentationFormat>
  <Paragraphs>37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NPS-HFC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T Gilbert</dc:creator>
  <cp:lastModifiedBy>Cano, Yvette M</cp:lastModifiedBy>
  <cp:revision>569</cp:revision>
  <dcterms:created xsi:type="dcterms:W3CDTF">2016-11-12T12:32:51Z</dcterms:created>
  <dcterms:modified xsi:type="dcterms:W3CDTF">2024-07-16T00:54:30Z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0x0101000A8F10D57F2D3E4E8A16448B380FBDB6</vt:lpwstr>
  </property>
</Properties>
</file>