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4"/>
  </p:sldMasterIdLst>
  <p:notesMasterIdLst>
    <p:notesMasterId r:id="rId41"/>
  </p:notesMasterIdLst>
  <p:sldIdLst>
    <p:sldId id="256" r:id="rId5"/>
    <p:sldId id="257" r:id="rId6"/>
    <p:sldId id="258" r:id="rId7"/>
    <p:sldId id="259" r:id="rId8"/>
    <p:sldId id="261" r:id="rId9"/>
    <p:sldId id="262" r:id="rId10"/>
    <p:sldId id="295" r:id="rId11"/>
    <p:sldId id="296" r:id="rId12"/>
    <p:sldId id="297" r:id="rId13"/>
    <p:sldId id="298" r:id="rId14"/>
    <p:sldId id="299"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0" r:id="rId37"/>
    <p:sldId id="291" r:id="rId38"/>
    <p:sldId id="293" r:id="rId39"/>
    <p:sldId id="294" r:id="rId40"/>
  </p:sldIdLst>
  <p:sldSz cx="7772400" cy="10058400"/>
  <p:notesSz cx="6858000" cy="9144000"/>
  <p:embeddedFontLst>
    <p:embeddedFont>
      <p:font typeface="Calibri" panose="020F0502020204030204" pitchFamily="34" charset="0"/>
      <p:regular r:id="rId42"/>
      <p:bold r:id="rId43"/>
      <p:italic r:id="rId44"/>
      <p:boldItalic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F62B0C-FD2B-408E-891D-3400F84BB5C7}" v="5" dt="2023-08-10T19:58:32.896"/>
  </p1510:revLst>
</p1510:revInfo>
</file>

<file path=ppt/tableStyles.xml><?xml version="1.0" encoding="utf-8"?>
<a:tblStyleLst xmlns:a="http://schemas.openxmlformats.org/drawingml/2006/main" def="{064FBDB7-FD72-4B9D-A1DE-625E83B39F00}">
  <a:tblStyle styleId="{064FBDB7-FD72-4B9D-A1DE-625E83B39F0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5" d="100"/>
          <a:sy n="45" d="100"/>
        </p:scale>
        <p:origin x="2092" y="20"/>
      </p:cViewPr>
      <p:guideLst>
        <p:guide orient="horz" pos="3168"/>
        <p:guide pos="2448"/>
      </p:guideLst>
    </p:cSldViewPr>
  </p:slideViewPr>
  <p:notesTextViewPr>
    <p:cViewPr>
      <p:scale>
        <a:sx n="1" d="1"/>
        <a:sy n="1" d="1"/>
      </p:scale>
      <p:origin x="0" y="0"/>
    </p:cViewPr>
  </p:notesTextViewPr>
  <p:sorterViewPr>
    <p:cViewPr>
      <p:scale>
        <a:sx n="121" d="100"/>
        <a:sy n="121"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1.fntdata"/><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font" Target="fonts/font2.fntdata"/><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9e2b0de4ea_0_8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9e2b0de4ea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979753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9e2b0de4ea_0_8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9e2b0de4ea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669699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a0147c9b22_0_2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ga0147c9b22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a0147c9b22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ga0147c9b2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a02162ea42_0_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2" name="Google Shape;182;ga02162ea42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a02162ea42_0_1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ga02162ea42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a02162ea42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2" name="Google Shape;202;ga02162ea4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a02162ea42_0_3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2" name="Google Shape;212;ga02162ea42_0_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a02162ea42_0_2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2" name="Google Shape;222;ga02162ea42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a0147c9b22_0_3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2" name="Google Shape;232;ga0147c9b22_0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a02162ea42_0_4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0" name="Google Shape;240;ga02162ea42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a02162ea42_0_5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a02162ea42_0_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a02162ea42_0_6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0" name="Google Shape;260;ga02162ea42_0_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a02162ea42_0_7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0" name="Google Shape;270;ga02162ea42_0_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a02162ea42_0_8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0" name="Google Shape;280;ga02162ea42_0_8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a02162ea42_0_9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0" name="Google Shape;290;ga02162ea42_0_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a0147c9b22_0_5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0" name="Google Shape;300;ga0147c9b22_0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a0147c9b22_0_7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8" name="Google Shape;308;ga0147c9b22_0_7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a02162ea42_0_99: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9" name="Google Shape;319;ga02162ea42_0_9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a02162ea42_0_10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8" name="Google Shape;328;ga02162ea42_0_10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a0147c9b22_0_6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7" name="Google Shape;337;ga0147c9b22_0_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a02162ea42_0_12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5" name="Google Shape;345;ga02162ea42_0_1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a02162ea42_0_14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4" name="Google Shape;354;ga02162ea42_0_1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a02162ea42_0_15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3" name="Google Shape;373;ga02162ea42_0_1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a02162ea42_0_16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2" name="Google Shape;382;ga02162ea42_0_1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2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8" name="Google Shape;398;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a02162ea42_0_17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7" name="Google Shape;407;ga02162ea42_0_1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e2b0de4ea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g9e2b0de4e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a0147c9b22_0_4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ga0147c9b22_0_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9e2b0de4ea_0_8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9e2b0de4ea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9e2b0de4ea_0_8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9e2b0de4ea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699009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9e2b0de4ea_0_8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9e2b0de4ea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535046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9e2b0de4ea_0_8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9e2b0de4ea_0_8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3428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1" name="Google Shape;11;p2"/>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Google Shape;12;p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46" name="Google Shape;46;p11"/>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5" name="Google Shape;15;p3"/>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18" name="Google Shape;18;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1" name="Google Shape;21;p5"/>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22" name="Google Shape;22;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5" name="Google Shape;25;p6"/>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6" name="Google Shape;26;p6"/>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30" name="Google Shape;30;p7"/>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1" name="Google Shape;31;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34" name="Google Shape;34;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38" name="Google Shape;38;p9"/>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39" name="Google Shape;39;p9"/>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64900" y="2922583"/>
            <a:ext cx="7242600" cy="39048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chemeClr val="dk1"/>
              </a:buClr>
              <a:buSzPts val="5200"/>
              <a:buFont typeface="Arial"/>
              <a:buNone/>
            </a:pPr>
            <a:r>
              <a:rPr lang="en" sz="3200" b="1" i="0" u="none" strike="noStrike" cap="none" dirty="0">
                <a:solidFill>
                  <a:schemeClr val="dk1"/>
                </a:solidFill>
                <a:latin typeface="Arial" panose="020B0604020202020204" pitchFamily="34" charset="0"/>
                <a:ea typeface="Corsiva"/>
                <a:cs typeface="Arial" panose="020B0604020202020204" pitchFamily="34" charset="0"/>
                <a:sym typeface="Corsiva"/>
              </a:rPr>
              <a:t>K-5 Everglades Champion Schools </a:t>
            </a:r>
            <a:br>
              <a:rPr lang="en" sz="4000" b="1" i="0" u="none" strike="noStrike" cap="none" dirty="0">
                <a:solidFill>
                  <a:schemeClr val="dk1"/>
                </a:solidFill>
                <a:latin typeface="Arial" panose="020B0604020202020204" pitchFamily="34" charset="0"/>
                <a:ea typeface="Corsiva"/>
                <a:cs typeface="Arial" panose="020B0604020202020204" pitchFamily="34" charset="0"/>
                <a:sym typeface="Corsiva"/>
              </a:rPr>
            </a:br>
            <a:r>
              <a:rPr lang="en-US" sz="2400" b="1" dirty="0">
                <a:solidFill>
                  <a:srgbClr val="00ABBE"/>
                </a:solidFill>
                <a:latin typeface="Arial" panose="020B0604020202020204" pitchFamily="34" charset="0"/>
                <a:ea typeface="Corsiva"/>
                <a:cs typeface="Arial" panose="020B0604020202020204" pitchFamily="34" charset="0"/>
                <a:sym typeface="Corsiva"/>
              </a:rPr>
              <a:t>&lt; Enter the current school year here </a:t>
            </a:r>
            <a:br>
              <a:rPr lang="en-US" sz="2400" b="1" dirty="0">
                <a:solidFill>
                  <a:srgbClr val="00ABBE"/>
                </a:solidFill>
                <a:latin typeface="Arial" panose="020B0604020202020204" pitchFamily="34" charset="0"/>
                <a:ea typeface="Corsiva"/>
                <a:cs typeface="Arial" panose="020B0604020202020204" pitchFamily="34" charset="0"/>
                <a:sym typeface="Corsiva"/>
              </a:rPr>
            </a:br>
            <a:r>
              <a:rPr lang="en-US" sz="2400" b="1" dirty="0">
                <a:solidFill>
                  <a:srgbClr val="00ABBE"/>
                </a:solidFill>
                <a:latin typeface="Arial" panose="020B0604020202020204" pitchFamily="34" charset="0"/>
                <a:ea typeface="Corsiva"/>
                <a:cs typeface="Arial" panose="020B0604020202020204" pitchFamily="34" charset="0"/>
                <a:sym typeface="Corsiva"/>
              </a:rPr>
              <a:t>ex. 2023-2024 &gt;</a:t>
            </a:r>
            <a:endParaRPr sz="2000" b="1" i="0" u="none" strike="noStrike" cap="none" dirty="0">
              <a:solidFill>
                <a:srgbClr val="00ABBE"/>
              </a:solidFill>
              <a:latin typeface="Arial" panose="020B0604020202020204" pitchFamily="34" charset="0"/>
              <a:cs typeface="Arial" panose="020B0604020202020204" pitchFamily="34" charset="0"/>
              <a:sym typeface="Arial"/>
            </a:endParaRPr>
          </a:p>
          <a:p>
            <a:pPr marL="0" marR="0" lvl="0" indent="0" algn="ctr" rtl="0">
              <a:lnSpc>
                <a:spcPct val="100000"/>
              </a:lnSpc>
              <a:spcBef>
                <a:spcPts val="0"/>
              </a:spcBef>
              <a:spcAft>
                <a:spcPts val="0"/>
              </a:spcAft>
              <a:buClr>
                <a:schemeClr val="dk1"/>
              </a:buClr>
              <a:buSzPts val="5200"/>
              <a:buFont typeface="Arial"/>
              <a:buNone/>
            </a:pPr>
            <a:endParaRPr sz="36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5200"/>
              <a:buFont typeface="Arial"/>
              <a:buNone/>
            </a:pPr>
            <a:r>
              <a:rPr lang="en" sz="3600" b="1" i="0" u="none" strike="noStrike" cap="none" dirty="0">
                <a:solidFill>
                  <a:schemeClr val="tx1"/>
                </a:solidFill>
                <a:latin typeface="Calibri"/>
                <a:ea typeface="Calibri"/>
                <a:cs typeface="Calibri"/>
                <a:sym typeface="Calibri"/>
              </a:rPr>
              <a:t>Documentation for</a:t>
            </a:r>
            <a:endParaRPr sz="3600" b="1" i="0" u="none" strike="noStrike" cap="none" dirty="0">
              <a:solidFill>
                <a:schemeClr val="tx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ts val="5200"/>
              <a:buFont typeface="Arial"/>
              <a:buNone/>
            </a:pPr>
            <a:r>
              <a:rPr lang="en" sz="3200" b="1" i="0" u="none" strike="noStrike" cap="none" dirty="0">
                <a:solidFill>
                  <a:srgbClr val="00ABBE"/>
                </a:solidFill>
                <a:latin typeface="Calibri"/>
                <a:ea typeface="Calibri"/>
                <a:cs typeface="Calibri"/>
                <a:sym typeface="Calibri"/>
              </a:rPr>
              <a:t>&lt;</a:t>
            </a:r>
            <a:r>
              <a:rPr lang="en" sz="3200" b="1" dirty="0">
                <a:solidFill>
                  <a:srgbClr val="00ABBE"/>
                </a:solidFill>
                <a:latin typeface="Calibri"/>
                <a:ea typeface="Calibri"/>
                <a:cs typeface="Calibri"/>
                <a:sym typeface="Calibri"/>
              </a:rPr>
              <a:t>Enter Your </a:t>
            </a:r>
            <a:r>
              <a:rPr lang="en" sz="3200" b="1" i="0" u="none" strike="noStrike" cap="none" dirty="0">
                <a:solidFill>
                  <a:srgbClr val="00ABBE"/>
                </a:solidFill>
                <a:latin typeface="Calibri"/>
                <a:ea typeface="Calibri"/>
                <a:cs typeface="Calibri"/>
                <a:sym typeface="Calibri"/>
              </a:rPr>
              <a:t>School Name Here&gt;</a:t>
            </a:r>
            <a:r>
              <a:rPr lang="en" sz="4400" b="1" i="0" u="none" strike="noStrike" cap="none" dirty="0">
                <a:solidFill>
                  <a:srgbClr val="00ABBE"/>
                </a:solidFill>
                <a:latin typeface="Arial"/>
                <a:ea typeface="Arial"/>
                <a:cs typeface="Arial"/>
                <a:sym typeface="Arial"/>
              </a:rPr>
              <a:t> </a:t>
            </a:r>
            <a:endParaRPr sz="4400" b="1" i="0" u="none" strike="noStrike" cap="none" dirty="0">
              <a:solidFill>
                <a:srgbClr val="00ABBE"/>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5200"/>
              <a:buFont typeface="Arial"/>
              <a:buNone/>
            </a:pPr>
            <a:r>
              <a:rPr lang="en" sz="5200" b="0" i="0" u="none" strike="noStrike" cap="none" dirty="0">
                <a:solidFill>
                  <a:schemeClr val="dk1"/>
                </a:solidFill>
                <a:latin typeface="Arial"/>
                <a:ea typeface="Arial"/>
                <a:cs typeface="Arial"/>
                <a:sym typeface="Arial"/>
              </a:rPr>
              <a:t> </a:t>
            </a:r>
            <a:endParaRPr sz="5200" b="0" i="0" u="none" strike="noStrike" cap="none" dirty="0">
              <a:solidFill>
                <a:schemeClr val="dk1"/>
              </a:solidFill>
              <a:latin typeface="Arial"/>
              <a:ea typeface="Arial"/>
              <a:cs typeface="Arial"/>
              <a:sym typeface="Arial"/>
            </a:endParaRPr>
          </a:p>
        </p:txBody>
      </p:sp>
      <p:pic>
        <p:nvPicPr>
          <p:cNvPr id="55" name="Google Shape;55;p13"/>
          <p:cNvPicPr preferRelativeResize="0"/>
          <p:nvPr/>
        </p:nvPicPr>
        <p:blipFill rotWithShape="1">
          <a:blip r:embed="rId3">
            <a:alphaModFix/>
          </a:blip>
          <a:srcRect/>
          <a:stretch/>
        </p:blipFill>
        <p:spPr>
          <a:xfrm>
            <a:off x="2872074" y="1245021"/>
            <a:ext cx="2185483" cy="1243429"/>
          </a:xfrm>
          <a:prstGeom prst="rect">
            <a:avLst/>
          </a:prstGeom>
          <a:noFill/>
          <a:ln>
            <a:noFill/>
          </a:ln>
        </p:spPr>
      </p:pic>
      <p:sp>
        <p:nvSpPr>
          <p:cNvPr id="57" name="Google Shape;57;p13"/>
          <p:cNvSpPr txBox="1"/>
          <p:nvPr/>
        </p:nvSpPr>
        <p:spPr>
          <a:xfrm>
            <a:off x="207750" y="7799750"/>
            <a:ext cx="7356900" cy="93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700" b="1" i="1" dirty="0">
                <a:solidFill>
                  <a:srgbClr val="FF0000"/>
                </a:solidFill>
              </a:rPr>
              <a:t>Note to Schools: </a:t>
            </a:r>
            <a:endParaRPr sz="1700" b="1" i="1" dirty="0">
              <a:solidFill>
                <a:srgbClr val="FF0000"/>
              </a:solidFill>
            </a:endParaRPr>
          </a:p>
          <a:p>
            <a:pPr marL="0" lvl="0" indent="0" algn="ctr" rtl="0">
              <a:spcBef>
                <a:spcPts val="0"/>
              </a:spcBef>
              <a:spcAft>
                <a:spcPts val="0"/>
              </a:spcAft>
              <a:buNone/>
            </a:pPr>
            <a:r>
              <a:rPr lang="en" sz="1700" b="1" i="1" dirty="0">
                <a:solidFill>
                  <a:srgbClr val="FF0000"/>
                </a:solidFill>
              </a:rPr>
              <a:t>It is encouraged to label your documentation with </a:t>
            </a:r>
            <a:endParaRPr sz="1700" b="1" i="1" dirty="0">
              <a:solidFill>
                <a:srgbClr val="FF0000"/>
              </a:solidFill>
            </a:endParaRPr>
          </a:p>
          <a:p>
            <a:pPr marL="0" lvl="0" indent="0" algn="ctr" rtl="0">
              <a:spcBef>
                <a:spcPts val="0"/>
              </a:spcBef>
              <a:spcAft>
                <a:spcPts val="0"/>
              </a:spcAft>
              <a:buNone/>
            </a:pPr>
            <a:r>
              <a:rPr lang="en" sz="1700" b="1" i="1" dirty="0">
                <a:solidFill>
                  <a:srgbClr val="FF0000"/>
                </a:solidFill>
              </a:rPr>
              <a:t>identifiers or a brief description.</a:t>
            </a:r>
            <a:endParaRPr sz="1700" b="1" i="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107" name="Google Shape;107;p19"/>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dirty="0">
                <a:solidFill>
                  <a:schemeClr val="accent5"/>
                </a:solidFill>
              </a:rPr>
              <a:t>Indicator </a:t>
            </a:r>
            <a:r>
              <a:rPr lang="en" sz="1600" b="1" i="0" u="none" strike="noStrike" cap="none" dirty="0">
                <a:solidFill>
                  <a:schemeClr val="accent5"/>
                </a:solidFill>
                <a:latin typeface="Arial"/>
                <a:ea typeface="Arial"/>
                <a:cs typeface="Arial"/>
                <a:sym typeface="Arial"/>
              </a:rPr>
              <a:t>A. </a:t>
            </a:r>
            <a:r>
              <a:rPr lang="en" sz="1600" b="1" dirty="0">
                <a:solidFill>
                  <a:schemeClr val="accent5"/>
                </a:solidFill>
              </a:rPr>
              <a:t>Everglades Literacy Toolkit Lessons </a:t>
            </a:r>
            <a:r>
              <a:rPr lang="en" b="1" dirty="0">
                <a:solidFill>
                  <a:schemeClr val="accent5"/>
                </a:solidFill>
              </a:rPr>
              <a:t>    </a:t>
            </a: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 									</a:t>
            </a:r>
            <a:r>
              <a:rPr lang="en" b="1" dirty="0"/>
              <a:t> </a:t>
            </a:r>
            <a:endParaRPr sz="1400" b="1"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p:txBody>
      </p:sp>
      <p:sp>
        <p:nvSpPr>
          <p:cNvPr id="108" name="Google Shape;108;p19"/>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10</a:t>
            </a:fld>
            <a:endParaRPr sz="1400" b="1" i="0" u="none" strike="noStrike" cap="none">
              <a:solidFill>
                <a:srgbClr val="FFFFFF"/>
              </a:solidFill>
              <a:latin typeface="Arial"/>
              <a:ea typeface="Arial"/>
              <a:cs typeface="Arial"/>
              <a:sym typeface="Arial"/>
            </a:endParaRPr>
          </a:p>
        </p:txBody>
      </p:sp>
      <p:sp>
        <p:nvSpPr>
          <p:cNvPr id="109" name="Google Shape;109;p19"/>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1" u="none" strike="noStrike" cap="none" dirty="0">
                <a:solidFill>
                  <a:schemeClr val="dk1"/>
                </a:solidFill>
                <a:latin typeface="Arial"/>
                <a:ea typeface="Arial"/>
                <a:cs typeface="Arial"/>
                <a:sym typeface="Arial"/>
              </a:rPr>
              <a:t>Type Description here </a:t>
            </a:r>
            <a:endParaRPr lang="en-US" sz="1400" b="0" i="0" u="none" strike="noStrike" cap="none" dirty="0">
              <a:solidFill>
                <a:srgbClr val="000000"/>
              </a:solidFill>
              <a:latin typeface="Arial"/>
              <a:ea typeface="Arial"/>
              <a:cs typeface="Arial"/>
              <a:sym typeface="Arial"/>
            </a:endParaRPr>
          </a:p>
        </p:txBody>
      </p:sp>
      <p:sp>
        <p:nvSpPr>
          <p:cNvPr id="110" name="Google Shape;110;p19"/>
          <p:cNvSpPr/>
          <p:nvPr/>
        </p:nvSpPr>
        <p:spPr>
          <a:xfrm>
            <a:off x="178500" y="1705498"/>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dirty="0">
                <a:solidFill>
                  <a:schemeClr val="dk1"/>
                </a:solidFill>
              </a:rPr>
              <a:t>Insert</a:t>
            </a:r>
            <a:r>
              <a:rPr lang="en" sz="1400" b="0" i="1" u="none" strike="noStrike" cap="none" dirty="0">
                <a:solidFill>
                  <a:schemeClr val="dk1"/>
                </a:solidFill>
                <a:latin typeface="Arial"/>
                <a:ea typeface="Arial"/>
                <a:cs typeface="Arial"/>
                <a:sym typeface="Arial"/>
              </a:rPr>
              <a:t> documentation below</a:t>
            </a:r>
            <a:endParaRPr sz="1400" b="0" i="0" u="none" strike="noStrike" cap="none" dirty="0">
              <a:solidFill>
                <a:srgbClr val="000000"/>
              </a:solidFill>
              <a:latin typeface="Arial"/>
              <a:ea typeface="Arial"/>
              <a:cs typeface="Arial"/>
              <a:sym typeface="Arial"/>
            </a:endParaRPr>
          </a:p>
        </p:txBody>
      </p:sp>
      <p:sp>
        <p:nvSpPr>
          <p:cNvPr id="111" name="Google Shape;111;p19"/>
          <p:cNvSpPr txBox="1"/>
          <p:nvPr/>
        </p:nvSpPr>
        <p:spPr>
          <a:xfrm>
            <a:off x="2271904" y="583498"/>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dk1"/>
                </a:solidFill>
              </a:rPr>
              <a:t>Documentation for </a:t>
            </a:r>
            <a:r>
              <a:rPr lang="en" sz="1800" b="1" dirty="0">
                <a:solidFill>
                  <a:srgbClr val="6AA84F"/>
                </a:solidFill>
              </a:rPr>
              <a:t>4th Grade</a:t>
            </a:r>
            <a:r>
              <a:rPr lang="en" b="1" dirty="0">
                <a:solidFill>
                  <a:srgbClr val="0000FF"/>
                </a:solidFill>
              </a:rPr>
              <a:t> </a:t>
            </a:r>
            <a:endParaRPr dirty="0"/>
          </a:p>
        </p:txBody>
      </p:sp>
      <p:sp>
        <p:nvSpPr>
          <p:cNvPr id="3" name="TextBox 2">
            <a:extLst>
              <a:ext uri="{FF2B5EF4-FFF2-40B4-BE49-F238E27FC236}">
                <a16:creationId xmlns:a16="http://schemas.microsoft.com/office/drawing/2014/main" id="{32F8027D-B074-4949-FBCA-EE6E66C30733}"/>
              </a:ext>
            </a:extLst>
          </p:cNvPr>
          <p:cNvSpPr txBox="1"/>
          <p:nvPr/>
        </p:nvSpPr>
        <p:spPr>
          <a:xfrm>
            <a:off x="372448" y="5238572"/>
            <a:ext cx="1089302" cy="307777"/>
          </a:xfrm>
          <a:prstGeom prst="rect">
            <a:avLst/>
          </a:prstGeom>
          <a:noFill/>
        </p:spPr>
        <p:txBody>
          <a:bodyPr wrap="square">
            <a:spAutoFit/>
          </a:bodyPr>
          <a:lstStyle/>
          <a:p>
            <a:r>
              <a:rPr lang="en" sz="1400" b="1" dirty="0">
                <a:solidFill>
                  <a:schemeClr val="dk1"/>
                </a:solidFill>
              </a:rPr>
              <a:t>Lesson 2</a:t>
            </a:r>
            <a:endParaRPr lang="en-US" dirty="0"/>
          </a:p>
        </p:txBody>
      </p:sp>
      <p:sp>
        <p:nvSpPr>
          <p:cNvPr id="4" name="TextBox 3">
            <a:extLst>
              <a:ext uri="{FF2B5EF4-FFF2-40B4-BE49-F238E27FC236}">
                <a16:creationId xmlns:a16="http://schemas.microsoft.com/office/drawing/2014/main" id="{4601FEAF-46CD-BEDE-1B85-47EFCA3838F7}"/>
              </a:ext>
            </a:extLst>
          </p:cNvPr>
          <p:cNvSpPr txBox="1"/>
          <p:nvPr/>
        </p:nvSpPr>
        <p:spPr>
          <a:xfrm>
            <a:off x="372448" y="2522778"/>
            <a:ext cx="1089302" cy="307777"/>
          </a:xfrm>
          <a:prstGeom prst="rect">
            <a:avLst/>
          </a:prstGeom>
          <a:noFill/>
        </p:spPr>
        <p:txBody>
          <a:bodyPr wrap="square">
            <a:spAutoFit/>
          </a:bodyPr>
          <a:lstStyle/>
          <a:p>
            <a:r>
              <a:rPr lang="en" sz="1400" b="1" dirty="0">
                <a:solidFill>
                  <a:schemeClr val="dk1"/>
                </a:solidFill>
              </a:rPr>
              <a:t>Lesson 1</a:t>
            </a:r>
            <a:endParaRPr lang="en-US" dirty="0"/>
          </a:p>
        </p:txBody>
      </p:sp>
      <p:sp>
        <p:nvSpPr>
          <p:cNvPr id="5" name="TextBox 4">
            <a:extLst>
              <a:ext uri="{FF2B5EF4-FFF2-40B4-BE49-F238E27FC236}">
                <a16:creationId xmlns:a16="http://schemas.microsoft.com/office/drawing/2014/main" id="{5EE8DD1A-0EDA-67D5-9A8A-A8661B6B43D6}"/>
              </a:ext>
            </a:extLst>
          </p:cNvPr>
          <p:cNvSpPr txBox="1"/>
          <p:nvPr/>
        </p:nvSpPr>
        <p:spPr>
          <a:xfrm>
            <a:off x="372448" y="7954366"/>
            <a:ext cx="1089302" cy="307777"/>
          </a:xfrm>
          <a:prstGeom prst="rect">
            <a:avLst/>
          </a:prstGeom>
          <a:noFill/>
        </p:spPr>
        <p:txBody>
          <a:bodyPr wrap="square">
            <a:spAutoFit/>
          </a:bodyPr>
          <a:lstStyle/>
          <a:p>
            <a:r>
              <a:rPr lang="en" sz="1400" b="1" dirty="0">
                <a:solidFill>
                  <a:schemeClr val="dk1"/>
                </a:solidFill>
              </a:rPr>
              <a:t>Lesson 3</a:t>
            </a:r>
            <a:endParaRPr lang="en-US" dirty="0"/>
          </a:p>
        </p:txBody>
      </p:sp>
      <p:sp>
        <p:nvSpPr>
          <p:cNvPr id="7" name="TextBox 6">
            <a:extLst>
              <a:ext uri="{FF2B5EF4-FFF2-40B4-BE49-F238E27FC236}">
                <a16:creationId xmlns:a16="http://schemas.microsoft.com/office/drawing/2014/main" id="{4A5CEEA2-3EEB-1DC1-508E-9BE515A74602}"/>
              </a:ext>
            </a:extLst>
          </p:cNvPr>
          <p:cNvSpPr txBox="1"/>
          <p:nvPr/>
        </p:nvSpPr>
        <p:spPr>
          <a:xfrm>
            <a:off x="3566751" y="1662190"/>
            <a:ext cx="4065704" cy="523220"/>
          </a:xfrm>
          <a:prstGeom prst="rect">
            <a:avLst/>
          </a:prstGeom>
          <a:noFill/>
        </p:spPr>
        <p:txBody>
          <a:bodyPr wrap="square">
            <a:spAutoFit/>
          </a:bodyPr>
          <a:lstStyle/>
          <a:p>
            <a:r>
              <a:rPr lang="en" sz="1400" b="1" dirty="0">
                <a:solidFill>
                  <a:schemeClr val="dk1"/>
                </a:solidFill>
              </a:rPr>
              <a:t>Duplicate if necessary.</a:t>
            </a:r>
            <a:r>
              <a:rPr lang="en" sz="1400" dirty="0">
                <a:solidFill>
                  <a:schemeClr val="dk1"/>
                </a:solidFill>
              </a:rPr>
              <a:t> If you did not implement with this grade level, leave the slide blank. </a:t>
            </a:r>
            <a:endParaRPr lang="en-US" dirty="0"/>
          </a:p>
        </p:txBody>
      </p:sp>
    </p:spTree>
    <p:extLst>
      <p:ext uri="{BB962C8B-B14F-4D97-AF65-F5344CB8AC3E}">
        <p14:creationId xmlns:p14="http://schemas.microsoft.com/office/powerpoint/2010/main" val="1185336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107" name="Google Shape;107;p19"/>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dirty="0">
                <a:solidFill>
                  <a:schemeClr val="accent5"/>
                </a:solidFill>
              </a:rPr>
              <a:t>Indicator </a:t>
            </a:r>
            <a:r>
              <a:rPr lang="en" sz="1600" b="1" i="0" u="none" strike="noStrike" cap="none" dirty="0">
                <a:solidFill>
                  <a:schemeClr val="accent5"/>
                </a:solidFill>
                <a:latin typeface="Arial"/>
                <a:ea typeface="Arial"/>
                <a:cs typeface="Arial"/>
                <a:sym typeface="Arial"/>
              </a:rPr>
              <a:t>A. </a:t>
            </a:r>
            <a:r>
              <a:rPr lang="en" sz="1600" b="1" dirty="0">
                <a:solidFill>
                  <a:schemeClr val="accent5"/>
                </a:solidFill>
              </a:rPr>
              <a:t>Everglades Literacy Toolkit Lessons </a:t>
            </a:r>
            <a:r>
              <a:rPr lang="en" b="1" dirty="0">
                <a:solidFill>
                  <a:schemeClr val="accent5"/>
                </a:solidFill>
              </a:rPr>
              <a:t>    </a:t>
            </a: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 									</a:t>
            </a:r>
            <a:r>
              <a:rPr lang="en" b="1" dirty="0"/>
              <a:t> </a:t>
            </a:r>
            <a:endParaRPr sz="1400" b="1"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p:txBody>
      </p:sp>
      <p:sp>
        <p:nvSpPr>
          <p:cNvPr id="108" name="Google Shape;108;p19"/>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11</a:t>
            </a:fld>
            <a:endParaRPr sz="1400" b="1" i="0" u="none" strike="noStrike" cap="none">
              <a:solidFill>
                <a:srgbClr val="FFFFFF"/>
              </a:solidFill>
              <a:latin typeface="Arial"/>
              <a:ea typeface="Arial"/>
              <a:cs typeface="Arial"/>
              <a:sym typeface="Arial"/>
            </a:endParaRPr>
          </a:p>
        </p:txBody>
      </p:sp>
      <p:sp>
        <p:nvSpPr>
          <p:cNvPr id="109" name="Google Shape;109;p19"/>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1" u="none" strike="noStrike" cap="none" dirty="0">
                <a:solidFill>
                  <a:schemeClr val="dk1"/>
                </a:solidFill>
                <a:latin typeface="Arial"/>
                <a:ea typeface="Arial"/>
                <a:cs typeface="Arial"/>
                <a:sym typeface="Arial"/>
              </a:rPr>
              <a:t>Type Description here </a:t>
            </a:r>
            <a:endParaRPr lang="en-US" sz="1400" b="0" i="0" u="none" strike="noStrike" cap="none" dirty="0">
              <a:solidFill>
                <a:srgbClr val="000000"/>
              </a:solidFill>
              <a:latin typeface="Arial"/>
              <a:ea typeface="Arial"/>
              <a:cs typeface="Arial"/>
              <a:sym typeface="Arial"/>
            </a:endParaRPr>
          </a:p>
        </p:txBody>
      </p:sp>
      <p:sp>
        <p:nvSpPr>
          <p:cNvPr id="110" name="Google Shape;110;p19"/>
          <p:cNvSpPr/>
          <p:nvPr/>
        </p:nvSpPr>
        <p:spPr>
          <a:xfrm>
            <a:off x="178500" y="1705498"/>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dirty="0">
                <a:solidFill>
                  <a:schemeClr val="dk1"/>
                </a:solidFill>
              </a:rPr>
              <a:t>Insert</a:t>
            </a:r>
            <a:r>
              <a:rPr lang="en" sz="1400" b="0" i="1" u="none" strike="noStrike" cap="none" dirty="0">
                <a:solidFill>
                  <a:schemeClr val="dk1"/>
                </a:solidFill>
                <a:latin typeface="Arial"/>
                <a:ea typeface="Arial"/>
                <a:cs typeface="Arial"/>
                <a:sym typeface="Arial"/>
              </a:rPr>
              <a:t> documentation below</a:t>
            </a:r>
            <a:endParaRPr sz="1400" b="0" i="0" u="none" strike="noStrike" cap="none" dirty="0">
              <a:solidFill>
                <a:srgbClr val="000000"/>
              </a:solidFill>
              <a:latin typeface="Arial"/>
              <a:ea typeface="Arial"/>
              <a:cs typeface="Arial"/>
              <a:sym typeface="Arial"/>
            </a:endParaRPr>
          </a:p>
        </p:txBody>
      </p:sp>
      <p:sp>
        <p:nvSpPr>
          <p:cNvPr id="111" name="Google Shape;111;p19"/>
          <p:cNvSpPr txBox="1"/>
          <p:nvPr/>
        </p:nvSpPr>
        <p:spPr>
          <a:xfrm>
            <a:off x="2271904" y="583498"/>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dk1"/>
                </a:solidFill>
              </a:rPr>
              <a:t>Documentation for </a:t>
            </a:r>
            <a:r>
              <a:rPr lang="en" sz="1800" b="1" dirty="0">
                <a:solidFill>
                  <a:srgbClr val="6AA84F"/>
                </a:solidFill>
              </a:rPr>
              <a:t>5th Grade</a:t>
            </a:r>
            <a:r>
              <a:rPr lang="en" b="1" dirty="0">
                <a:solidFill>
                  <a:srgbClr val="0000FF"/>
                </a:solidFill>
              </a:rPr>
              <a:t> </a:t>
            </a:r>
            <a:endParaRPr dirty="0"/>
          </a:p>
        </p:txBody>
      </p:sp>
      <p:sp>
        <p:nvSpPr>
          <p:cNvPr id="3" name="TextBox 2">
            <a:extLst>
              <a:ext uri="{FF2B5EF4-FFF2-40B4-BE49-F238E27FC236}">
                <a16:creationId xmlns:a16="http://schemas.microsoft.com/office/drawing/2014/main" id="{32F8027D-B074-4949-FBCA-EE6E66C30733}"/>
              </a:ext>
            </a:extLst>
          </p:cNvPr>
          <p:cNvSpPr txBox="1"/>
          <p:nvPr/>
        </p:nvSpPr>
        <p:spPr>
          <a:xfrm>
            <a:off x="372448" y="5238572"/>
            <a:ext cx="1089302" cy="307777"/>
          </a:xfrm>
          <a:prstGeom prst="rect">
            <a:avLst/>
          </a:prstGeom>
          <a:noFill/>
        </p:spPr>
        <p:txBody>
          <a:bodyPr wrap="square">
            <a:spAutoFit/>
          </a:bodyPr>
          <a:lstStyle/>
          <a:p>
            <a:r>
              <a:rPr lang="en" sz="1400" b="1" dirty="0">
                <a:solidFill>
                  <a:schemeClr val="dk1"/>
                </a:solidFill>
              </a:rPr>
              <a:t>Lesson 2</a:t>
            </a:r>
            <a:endParaRPr lang="en-US" dirty="0"/>
          </a:p>
        </p:txBody>
      </p:sp>
      <p:sp>
        <p:nvSpPr>
          <p:cNvPr id="4" name="TextBox 3">
            <a:extLst>
              <a:ext uri="{FF2B5EF4-FFF2-40B4-BE49-F238E27FC236}">
                <a16:creationId xmlns:a16="http://schemas.microsoft.com/office/drawing/2014/main" id="{4601FEAF-46CD-BEDE-1B85-47EFCA3838F7}"/>
              </a:ext>
            </a:extLst>
          </p:cNvPr>
          <p:cNvSpPr txBox="1"/>
          <p:nvPr/>
        </p:nvSpPr>
        <p:spPr>
          <a:xfrm>
            <a:off x="372448" y="2522778"/>
            <a:ext cx="1089302" cy="307777"/>
          </a:xfrm>
          <a:prstGeom prst="rect">
            <a:avLst/>
          </a:prstGeom>
          <a:noFill/>
        </p:spPr>
        <p:txBody>
          <a:bodyPr wrap="square">
            <a:spAutoFit/>
          </a:bodyPr>
          <a:lstStyle/>
          <a:p>
            <a:r>
              <a:rPr lang="en" sz="1400" b="1" dirty="0">
                <a:solidFill>
                  <a:schemeClr val="dk1"/>
                </a:solidFill>
              </a:rPr>
              <a:t>Lesson 1</a:t>
            </a:r>
            <a:endParaRPr lang="en-US" dirty="0"/>
          </a:p>
        </p:txBody>
      </p:sp>
      <p:sp>
        <p:nvSpPr>
          <p:cNvPr id="5" name="TextBox 4">
            <a:extLst>
              <a:ext uri="{FF2B5EF4-FFF2-40B4-BE49-F238E27FC236}">
                <a16:creationId xmlns:a16="http://schemas.microsoft.com/office/drawing/2014/main" id="{5EE8DD1A-0EDA-67D5-9A8A-A8661B6B43D6}"/>
              </a:ext>
            </a:extLst>
          </p:cNvPr>
          <p:cNvSpPr txBox="1"/>
          <p:nvPr/>
        </p:nvSpPr>
        <p:spPr>
          <a:xfrm>
            <a:off x="372448" y="7954366"/>
            <a:ext cx="1089302" cy="307777"/>
          </a:xfrm>
          <a:prstGeom prst="rect">
            <a:avLst/>
          </a:prstGeom>
          <a:noFill/>
        </p:spPr>
        <p:txBody>
          <a:bodyPr wrap="square">
            <a:spAutoFit/>
          </a:bodyPr>
          <a:lstStyle/>
          <a:p>
            <a:r>
              <a:rPr lang="en" sz="1400" b="1" dirty="0">
                <a:solidFill>
                  <a:schemeClr val="dk1"/>
                </a:solidFill>
              </a:rPr>
              <a:t>Lesson 3</a:t>
            </a:r>
            <a:endParaRPr lang="en-US" dirty="0"/>
          </a:p>
        </p:txBody>
      </p:sp>
      <p:sp>
        <p:nvSpPr>
          <p:cNvPr id="7" name="TextBox 6">
            <a:extLst>
              <a:ext uri="{FF2B5EF4-FFF2-40B4-BE49-F238E27FC236}">
                <a16:creationId xmlns:a16="http://schemas.microsoft.com/office/drawing/2014/main" id="{4A5CEEA2-3EEB-1DC1-508E-9BE515A74602}"/>
              </a:ext>
            </a:extLst>
          </p:cNvPr>
          <p:cNvSpPr txBox="1"/>
          <p:nvPr/>
        </p:nvSpPr>
        <p:spPr>
          <a:xfrm>
            <a:off x="3566751" y="1662190"/>
            <a:ext cx="4065704" cy="523220"/>
          </a:xfrm>
          <a:prstGeom prst="rect">
            <a:avLst/>
          </a:prstGeom>
          <a:noFill/>
        </p:spPr>
        <p:txBody>
          <a:bodyPr wrap="square">
            <a:spAutoFit/>
          </a:bodyPr>
          <a:lstStyle/>
          <a:p>
            <a:r>
              <a:rPr lang="en" sz="1400" b="1" dirty="0">
                <a:solidFill>
                  <a:schemeClr val="dk1"/>
                </a:solidFill>
              </a:rPr>
              <a:t>Duplicate if necessary.</a:t>
            </a:r>
            <a:r>
              <a:rPr lang="en" sz="1400" dirty="0">
                <a:solidFill>
                  <a:schemeClr val="dk1"/>
                </a:solidFill>
              </a:rPr>
              <a:t> If you did not implement with this grade level, leave the slide blank. </a:t>
            </a:r>
            <a:endParaRPr lang="en-US" dirty="0"/>
          </a:p>
        </p:txBody>
      </p:sp>
    </p:spTree>
    <p:extLst>
      <p:ext uri="{BB962C8B-B14F-4D97-AF65-F5344CB8AC3E}">
        <p14:creationId xmlns:p14="http://schemas.microsoft.com/office/powerpoint/2010/main" val="613780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5"/>
          <p:cNvSpPr txBox="1">
            <a:spLocks noGrp="1"/>
          </p:cNvSpPr>
          <p:nvPr>
            <p:ph type="title"/>
          </p:nvPr>
        </p:nvSpPr>
        <p:spPr>
          <a:xfrm>
            <a:off x="331475" y="309352"/>
            <a:ext cx="7242600" cy="95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 sz="2600" b="1" i="0" u="none" strike="noStrike" cap="none" dirty="0">
                <a:solidFill>
                  <a:schemeClr val="dk1"/>
                </a:solidFill>
                <a:latin typeface="Arial"/>
                <a:ea typeface="Arial"/>
                <a:cs typeface="Arial"/>
                <a:sym typeface="Arial"/>
              </a:rPr>
              <a:t>Category II. </a:t>
            </a:r>
            <a:r>
              <a:rPr lang="en" sz="2600" b="1" dirty="0"/>
              <a:t>Integrating Everglades Literacy </a:t>
            </a:r>
            <a:endParaRPr sz="2600" b="1" dirty="0"/>
          </a:p>
          <a:p>
            <a:pPr marL="0" marR="0" lvl="0" indent="0" algn="ctr" rtl="0">
              <a:lnSpc>
                <a:spcPct val="100000"/>
              </a:lnSpc>
              <a:spcBef>
                <a:spcPts val="0"/>
              </a:spcBef>
              <a:spcAft>
                <a:spcPts val="0"/>
              </a:spcAft>
              <a:buClr>
                <a:schemeClr val="dk1"/>
              </a:buClr>
              <a:buSzPts val="2800"/>
              <a:buFont typeface="Arial"/>
              <a:buNone/>
            </a:pPr>
            <a:r>
              <a:rPr lang="en" sz="2600" b="1" dirty="0"/>
              <a:t>into the Curriculum</a:t>
            </a:r>
            <a:endParaRPr sz="2600" b="1" i="0" u="none" strike="noStrike" cap="none" dirty="0">
              <a:solidFill>
                <a:schemeClr val="dk1"/>
              </a:solidFill>
              <a:latin typeface="Arial"/>
              <a:ea typeface="Arial"/>
              <a:cs typeface="Arial"/>
              <a:sym typeface="Arial"/>
            </a:endParaRPr>
          </a:p>
        </p:txBody>
      </p:sp>
      <p:sp>
        <p:nvSpPr>
          <p:cNvPr id="167" name="Google Shape;167;p25"/>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12</a:t>
            </a:fld>
            <a:endParaRPr sz="1400" b="1" i="0" u="none" strike="noStrike" cap="none">
              <a:solidFill>
                <a:srgbClr val="FFFFFF"/>
              </a:solidFill>
              <a:latin typeface="Arial"/>
              <a:ea typeface="Arial"/>
              <a:cs typeface="Arial"/>
              <a:sym typeface="Arial"/>
            </a:endParaRPr>
          </a:p>
        </p:txBody>
      </p:sp>
      <p:sp>
        <p:nvSpPr>
          <p:cNvPr id="168" name="Google Shape;168;p25"/>
          <p:cNvSpPr/>
          <p:nvPr/>
        </p:nvSpPr>
        <p:spPr>
          <a:xfrm>
            <a:off x="170950" y="2373125"/>
            <a:ext cx="7415400" cy="5876795"/>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sz="2000" i="1" dirty="0">
                <a:solidFill>
                  <a:srgbClr val="FF0000"/>
                </a:solidFill>
              </a:rPr>
              <a:t>Documentation for this indicator IS REQUIRED to earn points.</a:t>
            </a:r>
            <a:endParaRPr sz="2000" i="1" dirty="0">
              <a:solidFill>
                <a:srgbClr val="FF0000"/>
              </a:solidFill>
            </a:endParaRPr>
          </a:p>
          <a:p>
            <a:pPr marL="0" marR="0" lvl="0" indent="0" algn="ctr" rtl="0">
              <a:lnSpc>
                <a:spcPct val="100000"/>
              </a:lnSpc>
              <a:spcBef>
                <a:spcPts val="0"/>
              </a:spcBef>
              <a:spcAft>
                <a:spcPts val="0"/>
              </a:spcAft>
              <a:buClr>
                <a:srgbClr val="000000"/>
              </a:buClr>
              <a:buSzPts val="1400"/>
              <a:buFont typeface="Arial"/>
              <a:buNone/>
            </a:pPr>
            <a:endParaRPr sz="2000" b="1" i="1" dirty="0">
              <a:solidFill>
                <a:schemeClr val="dk1"/>
              </a:solidFill>
            </a:endParaRPr>
          </a:p>
          <a:p>
            <a:pPr marL="0" lvl="0" indent="0" algn="l" rtl="0">
              <a:spcBef>
                <a:spcPts val="0"/>
              </a:spcBef>
              <a:spcAft>
                <a:spcPts val="0"/>
              </a:spcAft>
              <a:buNone/>
            </a:pPr>
            <a:r>
              <a:rPr lang="en" sz="2000" b="1" i="1" dirty="0">
                <a:solidFill>
                  <a:schemeClr val="dk1"/>
                </a:solidFill>
              </a:rPr>
              <a:t>Documentation </a:t>
            </a:r>
            <a:r>
              <a:rPr lang="en" sz="2000" i="1" dirty="0">
                <a:solidFill>
                  <a:schemeClr val="dk1"/>
                </a:solidFill>
              </a:rPr>
              <a:t>may include but is not limited to:</a:t>
            </a:r>
            <a:endParaRPr sz="2000" i="1" dirty="0">
              <a:solidFill>
                <a:schemeClr val="dk1"/>
              </a:solidFill>
            </a:endParaRPr>
          </a:p>
          <a:p>
            <a:pPr marL="857250" lvl="0" indent="-355600" algn="l" rtl="0">
              <a:spcBef>
                <a:spcPts val="0"/>
              </a:spcBef>
              <a:spcAft>
                <a:spcPts val="0"/>
              </a:spcAft>
              <a:buClr>
                <a:schemeClr val="dk1"/>
              </a:buClr>
              <a:buSzPts val="2000"/>
              <a:buChar char="●"/>
            </a:pPr>
            <a:r>
              <a:rPr lang="en" sz="2000" i="1" dirty="0">
                <a:solidFill>
                  <a:schemeClr val="dk1"/>
                </a:solidFill>
              </a:rPr>
              <a:t>images of sample student work;</a:t>
            </a:r>
            <a:endParaRPr sz="2000" i="1" dirty="0">
              <a:solidFill>
                <a:schemeClr val="dk1"/>
              </a:solidFill>
            </a:endParaRPr>
          </a:p>
          <a:p>
            <a:pPr marL="857250" lvl="0" indent="-355600" algn="l" rtl="0">
              <a:spcBef>
                <a:spcPts val="0"/>
              </a:spcBef>
              <a:spcAft>
                <a:spcPts val="0"/>
              </a:spcAft>
              <a:buClr>
                <a:schemeClr val="dk1"/>
              </a:buClr>
              <a:buSzPts val="2000"/>
              <a:buChar char="●"/>
            </a:pPr>
            <a:r>
              <a:rPr lang="en" sz="2000" i="1" dirty="0">
                <a:solidFill>
                  <a:schemeClr val="dk1"/>
                </a:solidFill>
              </a:rPr>
              <a:t>images that capture teacher instruction or student engagement; or </a:t>
            </a:r>
            <a:endParaRPr sz="2000" i="1" dirty="0">
              <a:solidFill>
                <a:schemeClr val="dk1"/>
              </a:solidFill>
            </a:endParaRPr>
          </a:p>
          <a:p>
            <a:pPr marL="857250" lvl="0" indent="-355600" algn="l" rtl="0">
              <a:spcBef>
                <a:spcPts val="0"/>
              </a:spcBef>
              <a:spcAft>
                <a:spcPts val="0"/>
              </a:spcAft>
              <a:buClr>
                <a:schemeClr val="dk1"/>
              </a:buClr>
              <a:buSzPts val="2000"/>
              <a:buChar char="●"/>
            </a:pPr>
            <a:r>
              <a:rPr lang="en" sz="2000" i="1" dirty="0">
                <a:solidFill>
                  <a:schemeClr val="dk1"/>
                </a:solidFill>
              </a:rPr>
              <a:t>screenshots of teacher lesson plans.</a:t>
            </a:r>
            <a:endParaRPr sz="2000" b="1" i="1" dirty="0">
              <a:solidFill>
                <a:schemeClr val="dk1"/>
              </a:solidFill>
            </a:endParaRPr>
          </a:p>
          <a:p>
            <a:pPr marL="0" marR="0" lvl="0" indent="0" algn="l" rtl="0">
              <a:lnSpc>
                <a:spcPct val="100000"/>
              </a:lnSpc>
              <a:spcBef>
                <a:spcPts val="0"/>
              </a:spcBef>
              <a:spcAft>
                <a:spcPts val="0"/>
              </a:spcAft>
              <a:buNone/>
            </a:pPr>
            <a:endParaRPr sz="1600" i="1" dirty="0">
              <a:solidFill>
                <a:schemeClr val="dk1"/>
              </a:solidFill>
            </a:endParaRPr>
          </a:p>
          <a:p>
            <a:pPr marL="0" marR="0" lvl="0" indent="0" algn="l" rtl="0">
              <a:lnSpc>
                <a:spcPct val="100000"/>
              </a:lnSpc>
              <a:spcBef>
                <a:spcPts val="0"/>
              </a:spcBef>
              <a:spcAft>
                <a:spcPts val="0"/>
              </a:spcAft>
              <a:buNone/>
            </a:pPr>
            <a:r>
              <a:rPr lang="en" sz="2000" b="1" dirty="0">
                <a:solidFill>
                  <a:schemeClr val="dk1"/>
                </a:solidFill>
              </a:rPr>
              <a:t>DIRECTIONS: </a:t>
            </a:r>
            <a:r>
              <a:rPr lang="en" sz="2000" dirty="0">
                <a:solidFill>
                  <a:schemeClr val="dk1"/>
                </a:solidFill>
              </a:rPr>
              <a:t>You will add your documentation for each grade level of the next 6 slides. </a:t>
            </a:r>
          </a:p>
          <a:p>
            <a:endParaRPr lang="en-US" sz="2000" dirty="0">
              <a:solidFill>
                <a:schemeClr val="dk1"/>
              </a:solidFill>
            </a:endParaRPr>
          </a:p>
          <a:p>
            <a:r>
              <a:rPr lang="en-US" sz="2000" dirty="0">
                <a:solidFill>
                  <a:schemeClr val="dk1"/>
                </a:solidFill>
              </a:rPr>
              <a:t>Include documentation that supports the efforts claimed on your application. </a:t>
            </a:r>
          </a:p>
          <a:p>
            <a:pPr marL="0" marR="0" lvl="0" indent="0" algn="l" rtl="0">
              <a:lnSpc>
                <a:spcPct val="100000"/>
              </a:lnSpc>
              <a:spcBef>
                <a:spcPts val="0"/>
              </a:spcBef>
              <a:spcAft>
                <a:spcPts val="0"/>
              </a:spcAft>
              <a:buNone/>
            </a:pPr>
            <a:endParaRPr sz="2000" dirty="0">
              <a:solidFill>
                <a:schemeClr val="dk1"/>
              </a:solidFill>
            </a:endParaRPr>
          </a:p>
          <a:p>
            <a:pPr marL="0" marR="0" lvl="0" indent="0" algn="l" rtl="0">
              <a:lnSpc>
                <a:spcPct val="100000"/>
              </a:lnSpc>
              <a:spcBef>
                <a:spcPts val="0"/>
              </a:spcBef>
              <a:spcAft>
                <a:spcPts val="0"/>
              </a:spcAft>
              <a:buNone/>
            </a:pPr>
            <a:endParaRPr sz="1600" dirty="0">
              <a:solidFill>
                <a:schemeClr val="dk1"/>
              </a:solidFill>
            </a:endParaRPr>
          </a:p>
          <a:p>
            <a:pPr marL="0" lvl="0" indent="0" algn="l" rtl="0">
              <a:spcBef>
                <a:spcPts val="0"/>
              </a:spcBef>
              <a:spcAft>
                <a:spcPts val="0"/>
              </a:spcAft>
              <a:buClr>
                <a:schemeClr val="dk1"/>
              </a:buClr>
              <a:buSzPts val="1100"/>
              <a:buFont typeface="Arial"/>
              <a:buNone/>
            </a:pPr>
            <a:r>
              <a:rPr lang="en" sz="2000" b="1" dirty="0">
                <a:solidFill>
                  <a:schemeClr val="dk1"/>
                </a:solidFill>
              </a:rPr>
              <a:t>One slide has been provided for each grade level. Duplicate if necessary. </a:t>
            </a:r>
            <a:r>
              <a:rPr lang="en" sz="2000" dirty="0">
                <a:solidFill>
                  <a:schemeClr val="dk1"/>
                </a:solidFill>
              </a:rPr>
              <a:t>If you did not implement with one or more of the grade levels, leave the slide blank. </a:t>
            </a:r>
            <a:endParaRPr sz="2000" dirty="0">
              <a:solidFill>
                <a:schemeClr val="dk1"/>
              </a:solidFill>
            </a:endParaRPr>
          </a:p>
          <a:p>
            <a:pPr marL="0" lvl="0" indent="0" algn="l" rtl="0">
              <a:spcBef>
                <a:spcPts val="0"/>
              </a:spcBef>
              <a:spcAft>
                <a:spcPts val="0"/>
              </a:spcAft>
              <a:buClr>
                <a:schemeClr val="dk1"/>
              </a:buClr>
              <a:buSzPts val="1100"/>
              <a:buFont typeface="Arial"/>
              <a:buNone/>
            </a:pPr>
            <a:endParaRPr sz="2000" b="1" dirty="0">
              <a:solidFill>
                <a:schemeClr val="dk1"/>
              </a:solidFill>
            </a:endParaRPr>
          </a:p>
        </p:txBody>
      </p:sp>
      <p:sp>
        <p:nvSpPr>
          <p:cNvPr id="169" name="Google Shape;169;p25"/>
          <p:cNvSpPr txBox="1"/>
          <p:nvPr/>
        </p:nvSpPr>
        <p:spPr>
          <a:xfrm>
            <a:off x="170956" y="1272125"/>
            <a:ext cx="7415400" cy="110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solidFill>
                  <a:schemeClr val="accent5"/>
                </a:solidFill>
              </a:rPr>
              <a:t>Indicator B. </a:t>
            </a:r>
            <a:endParaRPr sz="2400" b="1">
              <a:solidFill>
                <a:schemeClr val="accent5"/>
              </a:solidFill>
            </a:endParaRPr>
          </a:p>
          <a:p>
            <a:pPr marL="0" lvl="0" indent="0" algn="ctr" rtl="0">
              <a:spcBef>
                <a:spcPts val="0"/>
              </a:spcBef>
              <a:spcAft>
                <a:spcPts val="0"/>
              </a:spcAft>
              <a:buNone/>
            </a:pPr>
            <a:r>
              <a:rPr lang="en" sz="2400">
                <a:solidFill>
                  <a:schemeClr val="accent5"/>
                </a:solidFill>
              </a:rPr>
              <a:t>Everglades Interdisciplinary Approach</a:t>
            </a:r>
            <a:endParaRPr sz="2400">
              <a:solidFill>
                <a:schemeClr val="accent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6"/>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13</a:t>
            </a:fld>
            <a:endParaRPr sz="1400" b="1" i="0" u="none" strike="noStrike" cap="none">
              <a:solidFill>
                <a:srgbClr val="FFFFFF"/>
              </a:solidFill>
              <a:latin typeface="Arial"/>
              <a:ea typeface="Arial"/>
              <a:cs typeface="Arial"/>
              <a:sym typeface="Arial"/>
            </a:endParaRPr>
          </a:p>
        </p:txBody>
      </p:sp>
      <p:sp>
        <p:nvSpPr>
          <p:cNvPr id="175" name="Google Shape;175;p26"/>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176" name="Google Shape;176;p26"/>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B</a:t>
            </a:r>
            <a:r>
              <a:rPr lang="en" sz="1600" b="1" i="0" u="none" strike="noStrike" cap="none">
                <a:solidFill>
                  <a:schemeClr val="accent5"/>
                </a:solidFill>
                <a:latin typeface="Arial"/>
                <a:ea typeface="Arial"/>
                <a:cs typeface="Arial"/>
                <a:sym typeface="Arial"/>
              </a:rPr>
              <a:t>. </a:t>
            </a:r>
            <a:r>
              <a:rPr lang="en" sz="1600" b="1">
                <a:solidFill>
                  <a:schemeClr val="accent5"/>
                </a:solidFill>
              </a:rPr>
              <a:t>Everglades Interdisciplinary Approach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177" name="Google Shape;177;p26"/>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178" name="Google Shape;178;p26"/>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 </a:t>
            </a:r>
            <a:r>
              <a:rPr lang="en" sz="1400" b="0" i="1" u="none" strike="noStrike" cap="none">
                <a:solidFill>
                  <a:schemeClr val="dk1"/>
                </a:solidFill>
                <a:latin typeface="Arial"/>
                <a:ea typeface="Arial"/>
                <a:cs typeface="Arial"/>
                <a:sym typeface="Arial"/>
              </a:rPr>
              <a:t>documentation below</a:t>
            </a:r>
            <a:endParaRPr sz="1400" b="0" i="0" u="none" strike="noStrike" cap="none">
              <a:solidFill>
                <a:srgbClr val="000000"/>
              </a:solidFill>
              <a:latin typeface="Arial"/>
              <a:ea typeface="Arial"/>
              <a:cs typeface="Arial"/>
              <a:sym typeface="Arial"/>
            </a:endParaRPr>
          </a:p>
        </p:txBody>
      </p:sp>
      <p:sp>
        <p:nvSpPr>
          <p:cNvPr id="179" name="Google Shape;179;p26"/>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Kindergarten</a:t>
            </a:r>
            <a:endParaRPr>
              <a:solidFill>
                <a:srgbClr val="6AA84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7"/>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14</a:t>
            </a:fld>
            <a:endParaRPr sz="1400" b="1" i="0" u="none" strike="noStrike" cap="none">
              <a:solidFill>
                <a:srgbClr val="FFFFFF"/>
              </a:solidFill>
              <a:latin typeface="Arial"/>
              <a:ea typeface="Arial"/>
              <a:cs typeface="Arial"/>
              <a:sym typeface="Arial"/>
            </a:endParaRPr>
          </a:p>
        </p:txBody>
      </p:sp>
      <p:sp>
        <p:nvSpPr>
          <p:cNvPr id="185" name="Google Shape;185;p27"/>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186" name="Google Shape;186;p27"/>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B</a:t>
            </a:r>
            <a:r>
              <a:rPr lang="en" sz="1600" b="1" i="0" u="none" strike="noStrike" cap="none">
                <a:solidFill>
                  <a:schemeClr val="accent5"/>
                </a:solidFill>
                <a:latin typeface="Arial"/>
                <a:ea typeface="Arial"/>
                <a:cs typeface="Arial"/>
                <a:sym typeface="Arial"/>
              </a:rPr>
              <a:t>. </a:t>
            </a:r>
            <a:r>
              <a:rPr lang="en" sz="1600" b="1">
                <a:solidFill>
                  <a:schemeClr val="accent5"/>
                </a:solidFill>
              </a:rPr>
              <a:t>Everglades Interdisciplinary Approach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187" name="Google Shape;187;p27"/>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188" name="Google Shape;188;p27"/>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 </a:t>
            </a:r>
            <a:r>
              <a:rPr lang="en" sz="1400" b="0" i="1" u="none" strike="noStrike" cap="none">
                <a:solidFill>
                  <a:schemeClr val="dk1"/>
                </a:solidFill>
                <a:latin typeface="Arial"/>
                <a:ea typeface="Arial"/>
                <a:cs typeface="Arial"/>
                <a:sym typeface="Arial"/>
              </a:rPr>
              <a:t>documentation below</a:t>
            </a:r>
            <a:endParaRPr sz="1400" b="0" i="0" u="none" strike="noStrike" cap="none">
              <a:solidFill>
                <a:srgbClr val="000000"/>
              </a:solidFill>
              <a:latin typeface="Arial"/>
              <a:ea typeface="Arial"/>
              <a:cs typeface="Arial"/>
              <a:sym typeface="Arial"/>
            </a:endParaRPr>
          </a:p>
        </p:txBody>
      </p:sp>
      <p:sp>
        <p:nvSpPr>
          <p:cNvPr id="189" name="Google Shape;189;p27"/>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1st Grade</a:t>
            </a:r>
            <a:endParaRPr>
              <a:solidFill>
                <a:srgbClr val="6AA84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8"/>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15</a:t>
            </a:fld>
            <a:endParaRPr sz="1400" b="1" i="0" u="none" strike="noStrike" cap="none">
              <a:solidFill>
                <a:srgbClr val="FFFFFF"/>
              </a:solidFill>
              <a:latin typeface="Arial"/>
              <a:ea typeface="Arial"/>
              <a:cs typeface="Arial"/>
              <a:sym typeface="Arial"/>
            </a:endParaRPr>
          </a:p>
        </p:txBody>
      </p:sp>
      <p:sp>
        <p:nvSpPr>
          <p:cNvPr id="195" name="Google Shape;195;p28"/>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196" name="Google Shape;196;p28"/>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B</a:t>
            </a:r>
            <a:r>
              <a:rPr lang="en" sz="1600" b="1" i="0" u="none" strike="noStrike" cap="none">
                <a:solidFill>
                  <a:schemeClr val="accent5"/>
                </a:solidFill>
                <a:latin typeface="Arial"/>
                <a:ea typeface="Arial"/>
                <a:cs typeface="Arial"/>
                <a:sym typeface="Arial"/>
              </a:rPr>
              <a:t>. </a:t>
            </a:r>
            <a:r>
              <a:rPr lang="en" sz="1600" b="1">
                <a:solidFill>
                  <a:schemeClr val="accent5"/>
                </a:solidFill>
              </a:rPr>
              <a:t>Everglades Interdisciplinary Approach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197" name="Google Shape;197;p28"/>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198" name="Google Shape;198;p28"/>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 </a:t>
            </a:r>
            <a:r>
              <a:rPr lang="en" sz="1400" b="0" i="1" u="none" strike="noStrike" cap="none">
                <a:solidFill>
                  <a:schemeClr val="dk1"/>
                </a:solidFill>
                <a:latin typeface="Arial"/>
                <a:ea typeface="Arial"/>
                <a:cs typeface="Arial"/>
                <a:sym typeface="Arial"/>
              </a:rPr>
              <a:t>documentation below</a:t>
            </a:r>
            <a:endParaRPr sz="1400" b="0" i="0" u="none" strike="noStrike" cap="none">
              <a:solidFill>
                <a:srgbClr val="000000"/>
              </a:solidFill>
              <a:latin typeface="Arial"/>
              <a:ea typeface="Arial"/>
              <a:cs typeface="Arial"/>
              <a:sym typeface="Arial"/>
            </a:endParaRPr>
          </a:p>
        </p:txBody>
      </p:sp>
      <p:sp>
        <p:nvSpPr>
          <p:cNvPr id="199" name="Google Shape;199;p28"/>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2nd Grade</a:t>
            </a:r>
            <a:endParaRPr>
              <a:solidFill>
                <a:srgbClr val="6AA84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9"/>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16</a:t>
            </a:fld>
            <a:endParaRPr sz="1400" b="1" i="0" u="none" strike="noStrike" cap="none">
              <a:solidFill>
                <a:srgbClr val="FFFFFF"/>
              </a:solidFill>
              <a:latin typeface="Arial"/>
              <a:ea typeface="Arial"/>
              <a:cs typeface="Arial"/>
              <a:sym typeface="Arial"/>
            </a:endParaRPr>
          </a:p>
        </p:txBody>
      </p:sp>
      <p:sp>
        <p:nvSpPr>
          <p:cNvPr id="205" name="Google Shape;205;p29"/>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206" name="Google Shape;206;p29"/>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B</a:t>
            </a:r>
            <a:r>
              <a:rPr lang="en" sz="1600" b="1" i="0" u="none" strike="noStrike" cap="none">
                <a:solidFill>
                  <a:schemeClr val="accent5"/>
                </a:solidFill>
                <a:latin typeface="Arial"/>
                <a:ea typeface="Arial"/>
                <a:cs typeface="Arial"/>
                <a:sym typeface="Arial"/>
              </a:rPr>
              <a:t>. </a:t>
            </a:r>
            <a:r>
              <a:rPr lang="en" sz="1600" b="1">
                <a:solidFill>
                  <a:schemeClr val="accent5"/>
                </a:solidFill>
              </a:rPr>
              <a:t>Everglades Interdisciplinary Approach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07" name="Google Shape;207;p29"/>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208" name="Google Shape;208;p29"/>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 </a:t>
            </a:r>
            <a:r>
              <a:rPr lang="en" sz="1400" b="0" i="1" u="none" strike="noStrike" cap="none">
                <a:solidFill>
                  <a:schemeClr val="dk1"/>
                </a:solidFill>
                <a:latin typeface="Arial"/>
                <a:ea typeface="Arial"/>
                <a:cs typeface="Arial"/>
                <a:sym typeface="Arial"/>
              </a:rPr>
              <a:t>documentation below</a:t>
            </a:r>
            <a:endParaRPr sz="1400" b="0" i="0" u="none" strike="noStrike" cap="none">
              <a:solidFill>
                <a:srgbClr val="000000"/>
              </a:solidFill>
              <a:latin typeface="Arial"/>
              <a:ea typeface="Arial"/>
              <a:cs typeface="Arial"/>
              <a:sym typeface="Arial"/>
            </a:endParaRPr>
          </a:p>
        </p:txBody>
      </p:sp>
      <p:sp>
        <p:nvSpPr>
          <p:cNvPr id="209" name="Google Shape;209;p29"/>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3rd Grade</a:t>
            </a:r>
            <a:endParaRPr>
              <a:solidFill>
                <a:srgbClr val="6AA84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0"/>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17</a:t>
            </a:fld>
            <a:endParaRPr sz="1400" b="1" i="0" u="none" strike="noStrike" cap="none">
              <a:solidFill>
                <a:srgbClr val="FFFFFF"/>
              </a:solidFill>
              <a:latin typeface="Arial"/>
              <a:ea typeface="Arial"/>
              <a:cs typeface="Arial"/>
              <a:sym typeface="Arial"/>
            </a:endParaRPr>
          </a:p>
        </p:txBody>
      </p:sp>
      <p:sp>
        <p:nvSpPr>
          <p:cNvPr id="215" name="Google Shape;215;p30"/>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216" name="Google Shape;216;p30"/>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B</a:t>
            </a:r>
            <a:r>
              <a:rPr lang="en" sz="1600" b="1" i="0" u="none" strike="noStrike" cap="none">
                <a:solidFill>
                  <a:schemeClr val="accent5"/>
                </a:solidFill>
                <a:latin typeface="Arial"/>
                <a:ea typeface="Arial"/>
                <a:cs typeface="Arial"/>
                <a:sym typeface="Arial"/>
              </a:rPr>
              <a:t>. </a:t>
            </a:r>
            <a:r>
              <a:rPr lang="en" sz="1600" b="1">
                <a:solidFill>
                  <a:schemeClr val="accent5"/>
                </a:solidFill>
              </a:rPr>
              <a:t>Everglades Interdisciplinary Approach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17" name="Google Shape;217;p30"/>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218" name="Google Shape;218;p30"/>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 </a:t>
            </a:r>
            <a:r>
              <a:rPr lang="en" sz="1400" b="0" i="1" u="none" strike="noStrike" cap="none">
                <a:solidFill>
                  <a:schemeClr val="dk1"/>
                </a:solidFill>
                <a:latin typeface="Arial"/>
                <a:ea typeface="Arial"/>
                <a:cs typeface="Arial"/>
                <a:sym typeface="Arial"/>
              </a:rPr>
              <a:t>documentation below</a:t>
            </a:r>
            <a:endParaRPr sz="1400" b="0" i="0" u="none" strike="noStrike" cap="none">
              <a:solidFill>
                <a:srgbClr val="000000"/>
              </a:solidFill>
              <a:latin typeface="Arial"/>
              <a:ea typeface="Arial"/>
              <a:cs typeface="Arial"/>
              <a:sym typeface="Arial"/>
            </a:endParaRPr>
          </a:p>
        </p:txBody>
      </p:sp>
      <p:sp>
        <p:nvSpPr>
          <p:cNvPr id="219" name="Google Shape;219;p30"/>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4th Grade</a:t>
            </a:r>
            <a:endParaRPr>
              <a:solidFill>
                <a:srgbClr val="6AA84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1"/>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18</a:t>
            </a:fld>
            <a:endParaRPr sz="1400" b="1" i="0" u="none" strike="noStrike" cap="none">
              <a:solidFill>
                <a:srgbClr val="FFFFFF"/>
              </a:solidFill>
              <a:latin typeface="Arial"/>
              <a:ea typeface="Arial"/>
              <a:cs typeface="Arial"/>
              <a:sym typeface="Arial"/>
            </a:endParaRPr>
          </a:p>
        </p:txBody>
      </p:sp>
      <p:sp>
        <p:nvSpPr>
          <p:cNvPr id="225" name="Google Shape;225;p31"/>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226" name="Google Shape;226;p31"/>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B</a:t>
            </a:r>
            <a:r>
              <a:rPr lang="en" sz="1600" b="1" i="0" u="none" strike="noStrike" cap="none">
                <a:solidFill>
                  <a:schemeClr val="accent5"/>
                </a:solidFill>
                <a:latin typeface="Arial"/>
                <a:ea typeface="Arial"/>
                <a:cs typeface="Arial"/>
                <a:sym typeface="Arial"/>
              </a:rPr>
              <a:t>. </a:t>
            </a:r>
            <a:r>
              <a:rPr lang="en" sz="1600" b="1">
                <a:solidFill>
                  <a:schemeClr val="accent5"/>
                </a:solidFill>
              </a:rPr>
              <a:t>Everglades Interdisciplinary Approach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27" name="Google Shape;227;p31"/>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228" name="Google Shape;228;p31"/>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 </a:t>
            </a:r>
            <a:r>
              <a:rPr lang="en" sz="1400" b="0" i="1" u="none" strike="noStrike" cap="none">
                <a:solidFill>
                  <a:schemeClr val="dk1"/>
                </a:solidFill>
                <a:latin typeface="Arial"/>
                <a:ea typeface="Arial"/>
                <a:cs typeface="Arial"/>
                <a:sym typeface="Arial"/>
              </a:rPr>
              <a:t>documentation below</a:t>
            </a:r>
            <a:endParaRPr sz="1400" b="0" i="0" u="none" strike="noStrike" cap="none">
              <a:solidFill>
                <a:srgbClr val="000000"/>
              </a:solidFill>
              <a:latin typeface="Arial"/>
              <a:ea typeface="Arial"/>
              <a:cs typeface="Arial"/>
              <a:sym typeface="Arial"/>
            </a:endParaRPr>
          </a:p>
        </p:txBody>
      </p:sp>
      <p:sp>
        <p:nvSpPr>
          <p:cNvPr id="229" name="Google Shape;229;p31"/>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5th Grade</a:t>
            </a:r>
            <a:endParaRPr>
              <a:solidFill>
                <a:srgbClr val="6AA84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2"/>
          <p:cNvSpPr txBox="1">
            <a:spLocks noGrp="1"/>
          </p:cNvSpPr>
          <p:nvPr>
            <p:ph type="title"/>
          </p:nvPr>
        </p:nvSpPr>
        <p:spPr>
          <a:xfrm>
            <a:off x="331475" y="309352"/>
            <a:ext cx="7242600" cy="95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 sz="2600" b="1" i="0" u="none" strike="noStrike" cap="none" dirty="0">
                <a:solidFill>
                  <a:schemeClr val="dk1"/>
                </a:solidFill>
                <a:latin typeface="Arial"/>
                <a:ea typeface="Arial"/>
                <a:cs typeface="Arial"/>
                <a:sym typeface="Arial"/>
              </a:rPr>
              <a:t>Category II. </a:t>
            </a:r>
            <a:r>
              <a:rPr lang="en" sz="2600" b="1" dirty="0"/>
              <a:t>Integrating Everglades Literacy </a:t>
            </a:r>
            <a:endParaRPr sz="2600" b="1" dirty="0"/>
          </a:p>
          <a:p>
            <a:pPr marL="0" marR="0" lvl="0" indent="0" algn="ctr" rtl="0">
              <a:lnSpc>
                <a:spcPct val="100000"/>
              </a:lnSpc>
              <a:spcBef>
                <a:spcPts val="0"/>
              </a:spcBef>
              <a:spcAft>
                <a:spcPts val="0"/>
              </a:spcAft>
              <a:buClr>
                <a:schemeClr val="dk1"/>
              </a:buClr>
              <a:buSzPts val="2800"/>
              <a:buFont typeface="Arial"/>
              <a:buNone/>
            </a:pPr>
            <a:r>
              <a:rPr lang="en" sz="2600" b="1" dirty="0"/>
              <a:t>into the Curriculum</a:t>
            </a:r>
            <a:endParaRPr sz="2600" b="1" i="0" u="none" strike="noStrike" cap="none" dirty="0">
              <a:solidFill>
                <a:schemeClr val="dk1"/>
              </a:solidFill>
              <a:latin typeface="Arial"/>
              <a:ea typeface="Arial"/>
              <a:cs typeface="Arial"/>
              <a:sym typeface="Arial"/>
            </a:endParaRPr>
          </a:p>
        </p:txBody>
      </p:sp>
      <p:sp>
        <p:nvSpPr>
          <p:cNvPr id="235" name="Google Shape;235;p32"/>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19</a:t>
            </a:fld>
            <a:endParaRPr sz="1400" b="1" i="0" u="none" strike="noStrike" cap="none">
              <a:solidFill>
                <a:srgbClr val="FFFFFF"/>
              </a:solidFill>
              <a:latin typeface="Arial"/>
              <a:ea typeface="Arial"/>
              <a:cs typeface="Arial"/>
              <a:sym typeface="Arial"/>
            </a:endParaRPr>
          </a:p>
        </p:txBody>
      </p:sp>
      <p:sp>
        <p:nvSpPr>
          <p:cNvPr id="236" name="Google Shape;236;p32"/>
          <p:cNvSpPr/>
          <p:nvPr/>
        </p:nvSpPr>
        <p:spPr>
          <a:xfrm>
            <a:off x="178500" y="2298750"/>
            <a:ext cx="7415400" cy="60873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sz="2000" i="1" dirty="0">
                <a:solidFill>
                  <a:srgbClr val="FF0000"/>
                </a:solidFill>
              </a:rPr>
              <a:t>Documentation for this indicator IS REQUIRED to earn points.</a:t>
            </a:r>
            <a:endParaRPr sz="2000" i="1" dirty="0">
              <a:solidFill>
                <a:srgbClr val="FF0000"/>
              </a:solidFill>
            </a:endParaRPr>
          </a:p>
          <a:p>
            <a:pPr marL="0" marR="0" lvl="0" indent="0" algn="ctr" rtl="0">
              <a:lnSpc>
                <a:spcPct val="100000"/>
              </a:lnSpc>
              <a:spcBef>
                <a:spcPts val="0"/>
              </a:spcBef>
              <a:spcAft>
                <a:spcPts val="0"/>
              </a:spcAft>
              <a:buClr>
                <a:srgbClr val="000000"/>
              </a:buClr>
              <a:buSzPts val="1400"/>
              <a:buFont typeface="Arial"/>
              <a:buNone/>
            </a:pPr>
            <a:endParaRPr sz="2000" b="1" i="1" dirty="0">
              <a:solidFill>
                <a:schemeClr val="dk1"/>
              </a:solidFill>
            </a:endParaRPr>
          </a:p>
          <a:p>
            <a:pPr marL="0" lvl="0" indent="0" algn="l" rtl="0">
              <a:spcBef>
                <a:spcPts val="0"/>
              </a:spcBef>
              <a:spcAft>
                <a:spcPts val="0"/>
              </a:spcAft>
              <a:buNone/>
            </a:pPr>
            <a:r>
              <a:rPr lang="en" sz="2000" b="1" i="1" dirty="0">
                <a:solidFill>
                  <a:schemeClr val="dk1"/>
                </a:solidFill>
              </a:rPr>
              <a:t>Documentation </a:t>
            </a:r>
            <a:r>
              <a:rPr lang="en" sz="2000" i="1" dirty="0">
                <a:solidFill>
                  <a:schemeClr val="dk1"/>
                </a:solidFill>
              </a:rPr>
              <a:t>may include but is not limited to:</a:t>
            </a:r>
            <a:endParaRPr sz="2000" i="1" dirty="0">
              <a:solidFill>
                <a:schemeClr val="dk1"/>
              </a:solidFill>
            </a:endParaRPr>
          </a:p>
          <a:p>
            <a:pPr marL="857250" lvl="0" indent="-355600" algn="l" rtl="0">
              <a:spcBef>
                <a:spcPts val="0"/>
              </a:spcBef>
              <a:spcAft>
                <a:spcPts val="0"/>
              </a:spcAft>
              <a:buClr>
                <a:schemeClr val="dk1"/>
              </a:buClr>
              <a:buSzPts val="2000"/>
              <a:buChar char="●"/>
            </a:pPr>
            <a:r>
              <a:rPr lang="en" sz="2000" i="1" dirty="0">
                <a:solidFill>
                  <a:schemeClr val="dk1"/>
                </a:solidFill>
              </a:rPr>
              <a:t>Images of sample student work;</a:t>
            </a:r>
            <a:endParaRPr sz="2000" i="1" dirty="0">
              <a:solidFill>
                <a:schemeClr val="dk1"/>
              </a:solidFill>
            </a:endParaRPr>
          </a:p>
          <a:p>
            <a:pPr marL="857250" lvl="0" indent="-355600" algn="l" rtl="0">
              <a:spcBef>
                <a:spcPts val="0"/>
              </a:spcBef>
              <a:spcAft>
                <a:spcPts val="0"/>
              </a:spcAft>
              <a:buClr>
                <a:schemeClr val="dk1"/>
              </a:buClr>
              <a:buSzPts val="2000"/>
              <a:buChar char="●"/>
            </a:pPr>
            <a:r>
              <a:rPr lang="en" sz="2000" i="1" dirty="0">
                <a:solidFill>
                  <a:schemeClr val="dk1"/>
                </a:solidFill>
              </a:rPr>
              <a:t>images that capture student engagement;</a:t>
            </a:r>
            <a:endParaRPr sz="2000" i="1" dirty="0">
              <a:solidFill>
                <a:schemeClr val="dk1"/>
              </a:solidFill>
            </a:endParaRPr>
          </a:p>
          <a:p>
            <a:pPr marL="857250" lvl="0" indent="-355600" algn="l" rtl="0">
              <a:spcBef>
                <a:spcPts val="0"/>
              </a:spcBef>
              <a:spcAft>
                <a:spcPts val="0"/>
              </a:spcAft>
              <a:buClr>
                <a:schemeClr val="dk1"/>
              </a:buClr>
              <a:buSzPts val="2000"/>
              <a:buChar char="●"/>
            </a:pPr>
            <a:r>
              <a:rPr lang="en" sz="2000" i="1" dirty="0">
                <a:solidFill>
                  <a:schemeClr val="dk1"/>
                </a:solidFill>
              </a:rPr>
              <a:t>screenshots of a field program agenda; or</a:t>
            </a:r>
            <a:endParaRPr sz="2000" i="1" dirty="0">
              <a:solidFill>
                <a:schemeClr val="dk1"/>
              </a:solidFill>
            </a:endParaRPr>
          </a:p>
          <a:p>
            <a:pPr marL="857250" lvl="0" indent="-355600" algn="l" rtl="0">
              <a:spcBef>
                <a:spcPts val="0"/>
              </a:spcBef>
              <a:spcAft>
                <a:spcPts val="0"/>
              </a:spcAft>
              <a:buClr>
                <a:schemeClr val="dk1"/>
              </a:buClr>
              <a:buSzPts val="2000"/>
              <a:buChar char="●"/>
            </a:pPr>
            <a:r>
              <a:rPr lang="en" sz="2000" i="1" dirty="0">
                <a:solidFill>
                  <a:schemeClr val="dk1"/>
                </a:solidFill>
              </a:rPr>
              <a:t>field trip letter of site confirmation.</a:t>
            </a:r>
            <a:endParaRPr sz="2000" b="1" i="1" dirty="0">
              <a:solidFill>
                <a:schemeClr val="dk1"/>
              </a:solidFill>
            </a:endParaRPr>
          </a:p>
          <a:p>
            <a:pPr marL="0" marR="0" lvl="0" indent="0" algn="l" rtl="0">
              <a:lnSpc>
                <a:spcPct val="100000"/>
              </a:lnSpc>
              <a:spcBef>
                <a:spcPts val="0"/>
              </a:spcBef>
              <a:spcAft>
                <a:spcPts val="0"/>
              </a:spcAft>
              <a:buNone/>
            </a:pPr>
            <a:endParaRPr sz="2000" i="1" dirty="0">
              <a:solidFill>
                <a:schemeClr val="dk1"/>
              </a:solidFill>
            </a:endParaRPr>
          </a:p>
          <a:p>
            <a:pPr marL="0" marR="0" lvl="0" indent="0" algn="l" rtl="0">
              <a:lnSpc>
                <a:spcPct val="100000"/>
              </a:lnSpc>
              <a:spcBef>
                <a:spcPts val="0"/>
              </a:spcBef>
              <a:spcAft>
                <a:spcPts val="0"/>
              </a:spcAft>
              <a:buNone/>
            </a:pPr>
            <a:r>
              <a:rPr lang="en" sz="2000" b="1" dirty="0">
                <a:solidFill>
                  <a:schemeClr val="dk1"/>
                </a:solidFill>
              </a:rPr>
              <a:t>DIRECTIONS: </a:t>
            </a:r>
            <a:r>
              <a:rPr lang="en" sz="2000" dirty="0">
                <a:solidFill>
                  <a:schemeClr val="dk1"/>
                </a:solidFill>
              </a:rPr>
              <a:t>You will add your documentation for each grade level of the next 6 slides. </a:t>
            </a:r>
          </a:p>
          <a:p>
            <a:pPr marL="0" marR="0" lvl="0" indent="0" algn="l" rtl="0">
              <a:lnSpc>
                <a:spcPct val="100000"/>
              </a:lnSpc>
              <a:spcBef>
                <a:spcPts val="0"/>
              </a:spcBef>
              <a:spcAft>
                <a:spcPts val="0"/>
              </a:spcAft>
              <a:buNone/>
            </a:pPr>
            <a:endParaRPr lang="en" sz="2000" dirty="0">
              <a:solidFill>
                <a:schemeClr val="dk1"/>
              </a:solidFill>
            </a:endParaRPr>
          </a:p>
          <a:p>
            <a:pPr marL="0" marR="0" lvl="0" indent="0" algn="l" rtl="0">
              <a:lnSpc>
                <a:spcPct val="100000"/>
              </a:lnSpc>
              <a:spcBef>
                <a:spcPts val="0"/>
              </a:spcBef>
              <a:spcAft>
                <a:spcPts val="0"/>
              </a:spcAft>
              <a:buNone/>
            </a:pPr>
            <a:r>
              <a:rPr lang="en-US" sz="2000" dirty="0">
                <a:solidFill>
                  <a:schemeClr val="dk1"/>
                </a:solidFill>
              </a:rPr>
              <a:t>Include documentation that supports the efforts claimed on your application. </a:t>
            </a:r>
          </a:p>
          <a:p>
            <a:pPr marL="0" marR="0" lvl="0" indent="0" algn="l" rtl="0">
              <a:lnSpc>
                <a:spcPct val="100000"/>
              </a:lnSpc>
              <a:spcBef>
                <a:spcPts val="0"/>
              </a:spcBef>
              <a:spcAft>
                <a:spcPts val="0"/>
              </a:spcAft>
              <a:buNone/>
            </a:pPr>
            <a:endParaRPr sz="2000" dirty="0">
              <a:solidFill>
                <a:schemeClr val="dk1"/>
              </a:solidFill>
            </a:endParaRPr>
          </a:p>
          <a:p>
            <a:pPr marL="0" lvl="0" indent="0" algn="l" rtl="0">
              <a:lnSpc>
                <a:spcPct val="100000"/>
              </a:lnSpc>
              <a:spcBef>
                <a:spcPts val="0"/>
              </a:spcBef>
              <a:spcAft>
                <a:spcPts val="0"/>
              </a:spcAft>
              <a:buNone/>
            </a:pPr>
            <a:r>
              <a:rPr lang="en" sz="2000" b="1" dirty="0">
                <a:solidFill>
                  <a:schemeClr val="dk1"/>
                </a:solidFill>
              </a:rPr>
              <a:t>One slide has been provided for each grade level. Duplicate if necessary. </a:t>
            </a:r>
            <a:r>
              <a:rPr lang="en" sz="2000" dirty="0">
                <a:solidFill>
                  <a:schemeClr val="dk1"/>
                </a:solidFill>
              </a:rPr>
              <a:t>If you did not implement with one or more of the grade levels, leave the slide blank. </a:t>
            </a:r>
            <a:endParaRPr sz="2000" b="1" dirty="0">
              <a:solidFill>
                <a:schemeClr val="dk1"/>
              </a:solidFill>
            </a:endParaRPr>
          </a:p>
          <a:p>
            <a:pPr marL="0" lvl="0" indent="0" algn="l" rtl="0">
              <a:lnSpc>
                <a:spcPct val="100000"/>
              </a:lnSpc>
              <a:spcBef>
                <a:spcPts val="0"/>
              </a:spcBef>
              <a:spcAft>
                <a:spcPts val="0"/>
              </a:spcAft>
              <a:buNone/>
            </a:pPr>
            <a:endParaRPr sz="2000" dirty="0">
              <a:solidFill>
                <a:schemeClr val="dk1"/>
              </a:solidFill>
            </a:endParaRPr>
          </a:p>
          <a:p>
            <a:pPr marL="0" marR="0" lvl="0" indent="0" algn="l" rtl="0">
              <a:lnSpc>
                <a:spcPct val="100000"/>
              </a:lnSpc>
              <a:spcBef>
                <a:spcPts val="0"/>
              </a:spcBef>
              <a:spcAft>
                <a:spcPts val="0"/>
              </a:spcAft>
              <a:buNone/>
            </a:pPr>
            <a:endParaRPr sz="2000" dirty="0">
              <a:solidFill>
                <a:schemeClr val="dk1"/>
              </a:solidFill>
            </a:endParaRPr>
          </a:p>
        </p:txBody>
      </p:sp>
      <p:sp>
        <p:nvSpPr>
          <p:cNvPr id="237" name="Google Shape;237;p32"/>
          <p:cNvSpPr txBox="1"/>
          <p:nvPr/>
        </p:nvSpPr>
        <p:spPr>
          <a:xfrm>
            <a:off x="198681" y="1272125"/>
            <a:ext cx="7415400" cy="110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solidFill>
                  <a:schemeClr val="accent5"/>
                </a:solidFill>
              </a:rPr>
              <a:t>Indicator C. </a:t>
            </a:r>
            <a:endParaRPr sz="2400" b="1">
              <a:solidFill>
                <a:schemeClr val="accent5"/>
              </a:solidFill>
            </a:endParaRPr>
          </a:p>
          <a:p>
            <a:pPr marL="0" lvl="0" indent="0" algn="ctr" rtl="0">
              <a:spcBef>
                <a:spcPts val="0"/>
              </a:spcBef>
              <a:spcAft>
                <a:spcPts val="0"/>
              </a:spcAft>
              <a:buNone/>
            </a:pPr>
            <a:r>
              <a:rPr lang="en" sz="2400">
                <a:solidFill>
                  <a:schemeClr val="accent5"/>
                </a:solidFill>
              </a:rPr>
              <a:t>Field Experiences</a:t>
            </a:r>
            <a:endParaRPr sz="2400">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270882" y="385552"/>
            <a:ext cx="7242600" cy="95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 sz="2600" b="1" i="0" u="none" strike="noStrike" cap="none" dirty="0">
                <a:solidFill>
                  <a:schemeClr val="dk1"/>
                </a:solidFill>
                <a:latin typeface="Arial"/>
                <a:ea typeface="Arial"/>
                <a:cs typeface="Arial"/>
                <a:sym typeface="Arial"/>
              </a:rPr>
              <a:t>Category I. </a:t>
            </a:r>
            <a:r>
              <a:rPr lang="en" sz="2600" b="1" dirty="0"/>
              <a:t>Professional Development</a:t>
            </a:r>
            <a:endParaRPr sz="2600" b="1" dirty="0"/>
          </a:p>
          <a:p>
            <a:pPr marL="0" marR="0" lvl="0" indent="0" algn="ctr" rtl="0">
              <a:lnSpc>
                <a:spcPct val="100000"/>
              </a:lnSpc>
              <a:spcBef>
                <a:spcPts val="0"/>
              </a:spcBef>
              <a:spcAft>
                <a:spcPts val="0"/>
              </a:spcAft>
              <a:buClr>
                <a:schemeClr val="dk1"/>
              </a:buClr>
              <a:buSzPts val="2800"/>
              <a:buFont typeface="Arial"/>
              <a:buNone/>
            </a:pPr>
            <a:endParaRPr sz="2600" b="1" dirty="0"/>
          </a:p>
        </p:txBody>
      </p:sp>
      <p:sp>
        <p:nvSpPr>
          <p:cNvPr id="63" name="Google Shape;63;p14"/>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a:t>
            </a:fld>
            <a:endParaRPr sz="1400" b="1" i="0" u="none" strike="noStrike" cap="none">
              <a:solidFill>
                <a:srgbClr val="FFFFFF"/>
              </a:solidFill>
              <a:latin typeface="Arial"/>
              <a:ea typeface="Arial"/>
              <a:cs typeface="Arial"/>
              <a:sym typeface="Arial"/>
            </a:endParaRPr>
          </a:p>
        </p:txBody>
      </p:sp>
      <p:sp>
        <p:nvSpPr>
          <p:cNvPr id="64" name="Google Shape;64;p14"/>
          <p:cNvSpPr/>
          <p:nvPr/>
        </p:nvSpPr>
        <p:spPr>
          <a:xfrm>
            <a:off x="172950" y="1341052"/>
            <a:ext cx="7426500" cy="4541588"/>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sz="1900" i="1" dirty="0">
                <a:solidFill>
                  <a:srgbClr val="FF0000"/>
                </a:solidFill>
              </a:rPr>
              <a:t>Documentation for all indicators in this category</a:t>
            </a:r>
            <a:endParaRPr sz="1900" i="1" dirty="0">
              <a:solidFill>
                <a:srgbClr val="FF0000"/>
              </a:solidFill>
            </a:endParaRPr>
          </a:p>
          <a:p>
            <a:pPr marL="0" lvl="0" indent="0" algn="ctr" rtl="0">
              <a:spcBef>
                <a:spcPts val="0"/>
              </a:spcBef>
              <a:spcAft>
                <a:spcPts val="0"/>
              </a:spcAft>
              <a:buClr>
                <a:schemeClr val="dk1"/>
              </a:buClr>
              <a:buSzPts val="1400"/>
              <a:buFont typeface="Arial"/>
              <a:buNone/>
            </a:pPr>
            <a:r>
              <a:rPr lang="en" sz="1900" i="1" dirty="0">
                <a:solidFill>
                  <a:srgbClr val="FF0000"/>
                </a:solidFill>
              </a:rPr>
              <a:t> IS REQUIRED to earn points.</a:t>
            </a:r>
            <a:endParaRPr sz="1900" i="1" dirty="0">
              <a:solidFill>
                <a:srgbClr val="FF0000"/>
              </a:solidFill>
            </a:endParaRPr>
          </a:p>
          <a:p>
            <a:pPr marL="0" marR="0" lvl="0" indent="0" algn="ctr" rtl="0">
              <a:lnSpc>
                <a:spcPct val="100000"/>
              </a:lnSpc>
              <a:spcBef>
                <a:spcPts val="0"/>
              </a:spcBef>
              <a:spcAft>
                <a:spcPts val="0"/>
              </a:spcAft>
              <a:buClr>
                <a:srgbClr val="000000"/>
              </a:buClr>
              <a:buSzPts val="1400"/>
              <a:buFont typeface="Arial"/>
              <a:buNone/>
            </a:pPr>
            <a:endParaRPr sz="1300" b="1" i="1" dirty="0">
              <a:solidFill>
                <a:schemeClr val="dk1"/>
              </a:solidFill>
            </a:endParaRPr>
          </a:p>
          <a:p>
            <a:pPr marL="0" marR="0" lvl="0" indent="0" algn="l" rtl="0">
              <a:lnSpc>
                <a:spcPct val="100000"/>
              </a:lnSpc>
              <a:spcBef>
                <a:spcPts val="0"/>
              </a:spcBef>
              <a:spcAft>
                <a:spcPts val="0"/>
              </a:spcAft>
              <a:buClr>
                <a:srgbClr val="000000"/>
              </a:buClr>
              <a:buSzPts val="1400"/>
              <a:buFont typeface="Arial"/>
              <a:buNone/>
            </a:pPr>
            <a:r>
              <a:rPr lang="en" sz="1900" b="1" dirty="0">
                <a:solidFill>
                  <a:schemeClr val="accent5"/>
                </a:solidFill>
              </a:rPr>
              <a:t>Indicator A. Everglades Literacy Teacher Trainings</a:t>
            </a:r>
          </a:p>
          <a:p>
            <a:pPr marL="0" marR="0" lvl="0" indent="0" algn="l" rtl="0">
              <a:lnSpc>
                <a:spcPct val="100000"/>
              </a:lnSpc>
              <a:spcBef>
                <a:spcPts val="0"/>
              </a:spcBef>
              <a:spcAft>
                <a:spcPts val="0"/>
              </a:spcAft>
              <a:buClr>
                <a:srgbClr val="000000"/>
              </a:buClr>
              <a:buSzPts val="1400"/>
              <a:buFont typeface="Arial"/>
              <a:buNone/>
            </a:pPr>
            <a:endParaRPr sz="1900" b="1" dirty="0">
              <a:solidFill>
                <a:schemeClr val="accent5"/>
              </a:solidFill>
            </a:endParaRPr>
          </a:p>
          <a:p>
            <a:r>
              <a:rPr lang="en" sz="1900" b="1" dirty="0">
                <a:solidFill>
                  <a:schemeClr val="accent5"/>
                </a:solidFill>
              </a:rPr>
              <a:t>Indicator B. </a:t>
            </a:r>
            <a:r>
              <a:rPr lang="en-US" sz="1900" b="1" dirty="0">
                <a:solidFill>
                  <a:schemeClr val="accent5"/>
                </a:solidFill>
              </a:rPr>
              <a:t>Additional Environmental Trainings (PD)</a:t>
            </a:r>
          </a:p>
          <a:p>
            <a:pPr marL="0" lvl="0" indent="0" algn="l" rtl="0">
              <a:spcBef>
                <a:spcPts val="0"/>
              </a:spcBef>
              <a:spcAft>
                <a:spcPts val="0"/>
              </a:spcAft>
              <a:buNone/>
            </a:pPr>
            <a:endParaRPr sz="1900" b="1" dirty="0">
              <a:solidFill>
                <a:schemeClr val="accent5"/>
              </a:solidFill>
            </a:endParaRPr>
          </a:p>
          <a:p>
            <a:pPr marL="0" lvl="0" indent="0" algn="l" rtl="0">
              <a:spcBef>
                <a:spcPts val="0"/>
              </a:spcBef>
              <a:spcAft>
                <a:spcPts val="0"/>
              </a:spcAft>
              <a:buNone/>
            </a:pPr>
            <a:endParaRPr sz="2000" i="1" dirty="0">
              <a:solidFill>
                <a:schemeClr val="dk1"/>
              </a:solidFill>
            </a:endParaRPr>
          </a:p>
          <a:p>
            <a:pPr marL="0" marR="0" lvl="0" indent="0" algn="l" rtl="0">
              <a:lnSpc>
                <a:spcPct val="100000"/>
              </a:lnSpc>
              <a:spcBef>
                <a:spcPts val="0"/>
              </a:spcBef>
              <a:spcAft>
                <a:spcPts val="0"/>
              </a:spcAft>
              <a:buNone/>
            </a:pPr>
            <a:r>
              <a:rPr lang="en" sz="1900" b="1" dirty="0">
                <a:solidFill>
                  <a:schemeClr val="dk1"/>
                </a:solidFill>
              </a:rPr>
              <a:t>DIRECTIONS: </a:t>
            </a:r>
            <a:r>
              <a:rPr lang="en" sz="1900" dirty="0">
                <a:solidFill>
                  <a:schemeClr val="dk1"/>
                </a:solidFill>
              </a:rPr>
              <a:t>You will add your documentation for each of these two indicators on the next 2 slides. </a:t>
            </a:r>
          </a:p>
          <a:p>
            <a:pPr marL="0" marR="0" lvl="0" indent="0" algn="l" rtl="0">
              <a:lnSpc>
                <a:spcPct val="100000"/>
              </a:lnSpc>
              <a:spcBef>
                <a:spcPts val="0"/>
              </a:spcBef>
              <a:spcAft>
                <a:spcPts val="0"/>
              </a:spcAft>
              <a:buNone/>
            </a:pPr>
            <a:endParaRPr lang="en" sz="1900" b="1" dirty="0">
              <a:solidFill>
                <a:schemeClr val="dk1"/>
              </a:solidFill>
            </a:endParaRPr>
          </a:p>
          <a:p>
            <a:pPr marL="0" marR="0" lvl="0" indent="0" algn="l" rtl="0">
              <a:lnSpc>
                <a:spcPct val="100000"/>
              </a:lnSpc>
              <a:spcBef>
                <a:spcPts val="0"/>
              </a:spcBef>
              <a:spcAft>
                <a:spcPts val="0"/>
              </a:spcAft>
              <a:buNone/>
            </a:pPr>
            <a:r>
              <a:rPr lang="en" sz="2000" b="1" dirty="0">
                <a:solidFill>
                  <a:schemeClr val="dk1"/>
                </a:solidFill>
              </a:rPr>
              <a:t>One slide has been provided for each indicator. Duplicate if necessary.</a:t>
            </a:r>
            <a:r>
              <a:rPr lang="en" sz="1900" dirty="0">
                <a:solidFill>
                  <a:schemeClr val="dk1"/>
                </a:solidFill>
              </a:rPr>
              <a:t> If you did not do Indicator B, you can leave that slide blank. </a:t>
            </a:r>
            <a:endParaRPr sz="1900" dirty="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3"/>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20</a:t>
            </a:fld>
            <a:endParaRPr sz="1400" b="1" i="0" u="none" strike="noStrike" cap="none">
              <a:solidFill>
                <a:srgbClr val="FFFFFF"/>
              </a:solidFill>
              <a:latin typeface="Arial"/>
              <a:ea typeface="Arial"/>
              <a:cs typeface="Arial"/>
              <a:sym typeface="Arial"/>
            </a:endParaRPr>
          </a:p>
        </p:txBody>
      </p:sp>
      <p:sp>
        <p:nvSpPr>
          <p:cNvPr id="243" name="Google Shape;243;p33"/>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244" name="Google Shape;244;p33"/>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C.</a:t>
            </a:r>
            <a:r>
              <a:rPr lang="en" sz="1600" b="1" i="0" u="none" strike="noStrike" cap="none">
                <a:solidFill>
                  <a:schemeClr val="accent5"/>
                </a:solidFill>
                <a:latin typeface="Arial"/>
                <a:ea typeface="Arial"/>
                <a:cs typeface="Arial"/>
                <a:sym typeface="Arial"/>
              </a:rPr>
              <a:t> </a:t>
            </a:r>
            <a:r>
              <a:rPr lang="en" sz="1600" b="1">
                <a:solidFill>
                  <a:schemeClr val="accent5"/>
                </a:solidFill>
              </a:rPr>
              <a:t>Field Experiences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45" name="Google Shape;245;p33"/>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246" name="Google Shape;246;p33"/>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a:t>
            </a:r>
            <a:r>
              <a:rPr lang="en" sz="1400" b="0" i="1" u="none" strike="noStrike" cap="none">
                <a:solidFill>
                  <a:schemeClr val="dk1"/>
                </a:solidFill>
                <a:latin typeface="Arial"/>
                <a:ea typeface="Arial"/>
                <a:cs typeface="Arial"/>
                <a:sym typeface="Arial"/>
              </a:rPr>
              <a:t> documentation below</a:t>
            </a:r>
            <a:endParaRPr sz="1400" b="0" i="0" u="none" strike="noStrike" cap="none">
              <a:solidFill>
                <a:srgbClr val="000000"/>
              </a:solidFill>
              <a:latin typeface="Arial"/>
              <a:ea typeface="Arial"/>
              <a:cs typeface="Arial"/>
              <a:sym typeface="Arial"/>
            </a:endParaRPr>
          </a:p>
        </p:txBody>
      </p:sp>
      <p:sp>
        <p:nvSpPr>
          <p:cNvPr id="247" name="Google Shape;247;p33"/>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Kindergarten</a:t>
            </a:r>
            <a:endParaRPr>
              <a:solidFill>
                <a:srgbClr val="6AA84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4"/>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21</a:t>
            </a:fld>
            <a:endParaRPr sz="1400" b="1" i="0" u="none" strike="noStrike" cap="none">
              <a:solidFill>
                <a:srgbClr val="FFFFFF"/>
              </a:solidFill>
              <a:latin typeface="Arial"/>
              <a:ea typeface="Arial"/>
              <a:cs typeface="Arial"/>
              <a:sym typeface="Arial"/>
            </a:endParaRPr>
          </a:p>
        </p:txBody>
      </p:sp>
      <p:sp>
        <p:nvSpPr>
          <p:cNvPr id="253" name="Google Shape;253;p34"/>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254" name="Google Shape;254;p34"/>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C.</a:t>
            </a:r>
            <a:r>
              <a:rPr lang="en" sz="1600" b="1" i="0" u="none" strike="noStrike" cap="none">
                <a:solidFill>
                  <a:schemeClr val="accent5"/>
                </a:solidFill>
                <a:latin typeface="Arial"/>
                <a:ea typeface="Arial"/>
                <a:cs typeface="Arial"/>
                <a:sym typeface="Arial"/>
              </a:rPr>
              <a:t> </a:t>
            </a:r>
            <a:r>
              <a:rPr lang="en" sz="1600" b="1">
                <a:solidFill>
                  <a:schemeClr val="accent5"/>
                </a:solidFill>
              </a:rPr>
              <a:t>Field Experiences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55" name="Google Shape;255;p34"/>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256" name="Google Shape;256;p34"/>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a:t>
            </a:r>
            <a:r>
              <a:rPr lang="en" sz="1400" b="0" i="1" u="none" strike="noStrike" cap="none">
                <a:solidFill>
                  <a:schemeClr val="dk1"/>
                </a:solidFill>
                <a:latin typeface="Arial"/>
                <a:ea typeface="Arial"/>
                <a:cs typeface="Arial"/>
                <a:sym typeface="Arial"/>
              </a:rPr>
              <a:t> documentation below</a:t>
            </a:r>
            <a:endParaRPr sz="1400" b="0" i="0" u="none" strike="noStrike" cap="none">
              <a:solidFill>
                <a:srgbClr val="000000"/>
              </a:solidFill>
              <a:latin typeface="Arial"/>
              <a:ea typeface="Arial"/>
              <a:cs typeface="Arial"/>
              <a:sym typeface="Arial"/>
            </a:endParaRPr>
          </a:p>
        </p:txBody>
      </p:sp>
      <p:sp>
        <p:nvSpPr>
          <p:cNvPr id="257" name="Google Shape;257;p34"/>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1st Grade</a:t>
            </a:r>
            <a:endParaRPr>
              <a:solidFill>
                <a:srgbClr val="6AA84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5"/>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22</a:t>
            </a:fld>
            <a:endParaRPr sz="1400" b="1" i="0" u="none" strike="noStrike" cap="none">
              <a:solidFill>
                <a:srgbClr val="FFFFFF"/>
              </a:solidFill>
              <a:latin typeface="Arial"/>
              <a:ea typeface="Arial"/>
              <a:cs typeface="Arial"/>
              <a:sym typeface="Arial"/>
            </a:endParaRPr>
          </a:p>
        </p:txBody>
      </p:sp>
      <p:sp>
        <p:nvSpPr>
          <p:cNvPr id="263" name="Google Shape;263;p35"/>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264" name="Google Shape;264;p35"/>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C.</a:t>
            </a:r>
            <a:r>
              <a:rPr lang="en" sz="1600" b="1" i="0" u="none" strike="noStrike" cap="none">
                <a:solidFill>
                  <a:schemeClr val="accent5"/>
                </a:solidFill>
                <a:latin typeface="Arial"/>
                <a:ea typeface="Arial"/>
                <a:cs typeface="Arial"/>
                <a:sym typeface="Arial"/>
              </a:rPr>
              <a:t> </a:t>
            </a:r>
            <a:r>
              <a:rPr lang="en" sz="1600" b="1">
                <a:solidFill>
                  <a:schemeClr val="accent5"/>
                </a:solidFill>
              </a:rPr>
              <a:t>Field Experiences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65" name="Google Shape;265;p35"/>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266" name="Google Shape;266;p35"/>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a:t>
            </a:r>
            <a:r>
              <a:rPr lang="en" sz="1400" b="0" i="1" u="none" strike="noStrike" cap="none">
                <a:solidFill>
                  <a:schemeClr val="dk1"/>
                </a:solidFill>
                <a:latin typeface="Arial"/>
                <a:ea typeface="Arial"/>
                <a:cs typeface="Arial"/>
                <a:sym typeface="Arial"/>
              </a:rPr>
              <a:t> documentation below</a:t>
            </a:r>
            <a:endParaRPr sz="1400" b="0" i="0" u="none" strike="noStrike" cap="none">
              <a:solidFill>
                <a:srgbClr val="000000"/>
              </a:solidFill>
              <a:latin typeface="Arial"/>
              <a:ea typeface="Arial"/>
              <a:cs typeface="Arial"/>
              <a:sym typeface="Arial"/>
            </a:endParaRPr>
          </a:p>
        </p:txBody>
      </p:sp>
      <p:sp>
        <p:nvSpPr>
          <p:cNvPr id="267" name="Google Shape;267;p35"/>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2nd Grade</a:t>
            </a:r>
            <a:endParaRPr>
              <a:solidFill>
                <a:srgbClr val="6AA84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6"/>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23</a:t>
            </a:fld>
            <a:endParaRPr sz="1400" b="1" i="0" u="none" strike="noStrike" cap="none">
              <a:solidFill>
                <a:srgbClr val="FFFFFF"/>
              </a:solidFill>
              <a:latin typeface="Arial"/>
              <a:ea typeface="Arial"/>
              <a:cs typeface="Arial"/>
              <a:sym typeface="Arial"/>
            </a:endParaRPr>
          </a:p>
        </p:txBody>
      </p:sp>
      <p:sp>
        <p:nvSpPr>
          <p:cNvPr id="273" name="Google Shape;273;p36"/>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274" name="Google Shape;274;p36"/>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C.</a:t>
            </a:r>
            <a:r>
              <a:rPr lang="en" sz="1600" b="1" i="0" u="none" strike="noStrike" cap="none">
                <a:solidFill>
                  <a:schemeClr val="accent5"/>
                </a:solidFill>
                <a:latin typeface="Arial"/>
                <a:ea typeface="Arial"/>
                <a:cs typeface="Arial"/>
                <a:sym typeface="Arial"/>
              </a:rPr>
              <a:t> </a:t>
            </a:r>
            <a:r>
              <a:rPr lang="en" sz="1600" b="1">
                <a:solidFill>
                  <a:schemeClr val="accent5"/>
                </a:solidFill>
              </a:rPr>
              <a:t>Field Experiences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75" name="Google Shape;275;p36"/>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276" name="Google Shape;276;p36"/>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a:t>
            </a:r>
            <a:r>
              <a:rPr lang="en" sz="1400" b="0" i="1" u="none" strike="noStrike" cap="none">
                <a:solidFill>
                  <a:schemeClr val="dk1"/>
                </a:solidFill>
                <a:latin typeface="Arial"/>
                <a:ea typeface="Arial"/>
                <a:cs typeface="Arial"/>
                <a:sym typeface="Arial"/>
              </a:rPr>
              <a:t> documentation below</a:t>
            </a:r>
            <a:endParaRPr sz="1400" b="0" i="0" u="none" strike="noStrike" cap="none">
              <a:solidFill>
                <a:srgbClr val="000000"/>
              </a:solidFill>
              <a:latin typeface="Arial"/>
              <a:ea typeface="Arial"/>
              <a:cs typeface="Arial"/>
              <a:sym typeface="Arial"/>
            </a:endParaRPr>
          </a:p>
        </p:txBody>
      </p:sp>
      <p:sp>
        <p:nvSpPr>
          <p:cNvPr id="277" name="Google Shape;277;p36"/>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3rd Grade</a:t>
            </a:r>
            <a:endParaRPr>
              <a:solidFill>
                <a:srgbClr val="6AA84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7"/>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24</a:t>
            </a:fld>
            <a:endParaRPr sz="1400" b="1" i="0" u="none" strike="noStrike" cap="none">
              <a:solidFill>
                <a:srgbClr val="FFFFFF"/>
              </a:solidFill>
              <a:latin typeface="Arial"/>
              <a:ea typeface="Arial"/>
              <a:cs typeface="Arial"/>
              <a:sym typeface="Arial"/>
            </a:endParaRPr>
          </a:p>
        </p:txBody>
      </p:sp>
      <p:sp>
        <p:nvSpPr>
          <p:cNvPr id="283" name="Google Shape;283;p37"/>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284" name="Google Shape;284;p37"/>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C.</a:t>
            </a:r>
            <a:r>
              <a:rPr lang="en" sz="1600" b="1" i="0" u="none" strike="noStrike" cap="none">
                <a:solidFill>
                  <a:schemeClr val="accent5"/>
                </a:solidFill>
                <a:latin typeface="Arial"/>
                <a:ea typeface="Arial"/>
                <a:cs typeface="Arial"/>
                <a:sym typeface="Arial"/>
              </a:rPr>
              <a:t> </a:t>
            </a:r>
            <a:r>
              <a:rPr lang="en" sz="1600" b="1">
                <a:solidFill>
                  <a:schemeClr val="accent5"/>
                </a:solidFill>
              </a:rPr>
              <a:t>Field Experiences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85" name="Google Shape;285;p37"/>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286" name="Google Shape;286;p37"/>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a:t>
            </a:r>
            <a:r>
              <a:rPr lang="en" sz="1400" b="0" i="1" u="none" strike="noStrike" cap="none">
                <a:solidFill>
                  <a:schemeClr val="dk1"/>
                </a:solidFill>
                <a:latin typeface="Arial"/>
                <a:ea typeface="Arial"/>
                <a:cs typeface="Arial"/>
                <a:sym typeface="Arial"/>
              </a:rPr>
              <a:t> documentation below</a:t>
            </a:r>
            <a:endParaRPr sz="1400" b="0" i="0" u="none" strike="noStrike" cap="none">
              <a:solidFill>
                <a:srgbClr val="000000"/>
              </a:solidFill>
              <a:latin typeface="Arial"/>
              <a:ea typeface="Arial"/>
              <a:cs typeface="Arial"/>
              <a:sym typeface="Arial"/>
            </a:endParaRPr>
          </a:p>
        </p:txBody>
      </p:sp>
      <p:sp>
        <p:nvSpPr>
          <p:cNvPr id="287" name="Google Shape;287;p37"/>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4th Grade</a:t>
            </a:r>
            <a:endParaRPr>
              <a:solidFill>
                <a:srgbClr val="6AA84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8"/>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25</a:t>
            </a:fld>
            <a:endParaRPr sz="1400" b="1" i="0" u="none" strike="noStrike" cap="none">
              <a:solidFill>
                <a:srgbClr val="FFFFFF"/>
              </a:solidFill>
              <a:latin typeface="Arial"/>
              <a:ea typeface="Arial"/>
              <a:cs typeface="Arial"/>
              <a:sym typeface="Arial"/>
            </a:endParaRPr>
          </a:p>
        </p:txBody>
      </p:sp>
      <p:sp>
        <p:nvSpPr>
          <p:cNvPr id="293" name="Google Shape;293;p38"/>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294" name="Google Shape;294;p38"/>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C.</a:t>
            </a:r>
            <a:r>
              <a:rPr lang="en" sz="1600" b="1" i="0" u="none" strike="noStrike" cap="none">
                <a:solidFill>
                  <a:schemeClr val="accent5"/>
                </a:solidFill>
                <a:latin typeface="Arial"/>
                <a:ea typeface="Arial"/>
                <a:cs typeface="Arial"/>
                <a:sym typeface="Arial"/>
              </a:rPr>
              <a:t> </a:t>
            </a:r>
            <a:r>
              <a:rPr lang="en" sz="1600" b="1">
                <a:solidFill>
                  <a:schemeClr val="accent5"/>
                </a:solidFill>
              </a:rPr>
              <a:t>Field Experiences </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295" name="Google Shape;295;p38"/>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296" name="Google Shape;296;p38"/>
          <p:cNvSpPr/>
          <p:nvPr/>
        </p:nvSpPr>
        <p:spPr>
          <a:xfrm>
            <a:off x="2667000" y="19751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a:t>
            </a:r>
            <a:r>
              <a:rPr lang="en" sz="1400" b="0" i="1" u="none" strike="noStrike" cap="none">
                <a:solidFill>
                  <a:schemeClr val="dk1"/>
                </a:solidFill>
                <a:latin typeface="Arial"/>
                <a:ea typeface="Arial"/>
                <a:cs typeface="Arial"/>
                <a:sym typeface="Arial"/>
              </a:rPr>
              <a:t> documentation below</a:t>
            </a:r>
            <a:endParaRPr sz="1400" b="0" i="0" u="none" strike="noStrike" cap="none">
              <a:solidFill>
                <a:srgbClr val="000000"/>
              </a:solidFill>
              <a:latin typeface="Arial"/>
              <a:ea typeface="Arial"/>
              <a:cs typeface="Arial"/>
              <a:sym typeface="Arial"/>
            </a:endParaRPr>
          </a:p>
        </p:txBody>
      </p:sp>
      <p:sp>
        <p:nvSpPr>
          <p:cNvPr id="297" name="Google Shape;297;p38"/>
          <p:cNvSpPr txBox="1"/>
          <p:nvPr/>
        </p:nvSpPr>
        <p:spPr>
          <a:xfrm>
            <a:off x="162150" y="160490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rPr>
              <a:t>Documentation for </a:t>
            </a:r>
            <a:r>
              <a:rPr lang="en" sz="1800" b="1">
                <a:solidFill>
                  <a:srgbClr val="6AA84F"/>
                </a:solidFill>
              </a:rPr>
              <a:t>5th Grade</a:t>
            </a:r>
            <a:endParaRPr>
              <a:solidFill>
                <a:srgbClr val="6AA84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9"/>
          <p:cNvSpPr txBox="1">
            <a:spLocks noGrp="1"/>
          </p:cNvSpPr>
          <p:nvPr>
            <p:ph type="title"/>
          </p:nvPr>
        </p:nvSpPr>
        <p:spPr>
          <a:xfrm>
            <a:off x="331475" y="309352"/>
            <a:ext cx="7242600" cy="95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 sz="2600" b="1" i="0" u="none" strike="noStrike" cap="none" dirty="0">
                <a:solidFill>
                  <a:schemeClr val="dk1"/>
                </a:solidFill>
                <a:latin typeface="Arial"/>
                <a:ea typeface="Arial"/>
                <a:cs typeface="Arial"/>
                <a:sym typeface="Arial"/>
              </a:rPr>
              <a:t>Cateogry III. </a:t>
            </a:r>
            <a:br>
              <a:rPr lang="en" sz="2600" b="1" i="0" u="none" strike="noStrike" cap="none" dirty="0">
                <a:solidFill>
                  <a:schemeClr val="dk1"/>
                </a:solidFill>
                <a:latin typeface="Arial"/>
                <a:ea typeface="Arial"/>
                <a:cs typeface="Arial"/>
                <a:sym typeface="Arial"/>
              </a:rPr>
            </a:br>
            <a:r>
              <a:rPr lang="en" sz="2600" b="1" dirty="0"/>
              <a:t>Everglades Community &amp; Culture</a:t>
            </a:r>
            <a:endParaRPr sz="2600" b="1" i="0" u="none" strike="noStrike" cap="none" dirty="0">
              <a:solidFill>
                <a:schemeClr val="dk1"/>
              </a:solidFill>
              <a:latin typeface="Arial"/>
              <a:ea typeface="Arial"/>
              <a:cs typeface="Arial"/>
              <a:sym typeface="Arial"/>
            </a:endParaRPr>
          </a:p>
        </p:txBody>
      </p:sp>
      <p:sp>
        <p:nvSpPr>
          <p:cNvPr id="303" name="Google Shape;303;p39"/>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26</a:t>
            </a:fld>
            <a:endParaRPr sz="1400" b="1" i="0" u="none" strike="noStrike" cap="none">
              <a:solidFill>
                <a:srgbClr val="FFFFFF"/>
              </a:solidFill>
              <a:latin typeface="Arial"/>
              <a:ea typeface="Arial"/>
              <a:cs typeface="Arial"/>
              <a:sym typeface="Arial"/>
            </a:endParaRPr>
          </a:p>
        </p:txBody>
      </p:sp>
      <p:sp>
        <p:nvSpPr>
          <p:cNvPr id="304" name="Google Shape;304;p39"/>
          <p:cNvSpPr/>
          <p:nvPr/>
        </p:nvSpPr>
        <p:spPr>
          <a:xfrm>
            <a:off x="178500" y="2233386"/>
            <a:ext cx="7415400" cy="4157254"/>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sz="2000" i="1" dirty="0">
                <a:solidFill>
                  <a:srgbClr val="FF0000"/>
                </a:solidFill>
              </a:rPr>
              <a:t>Documentation for this indicator IS REQUIRED to earn points.</a:t>
            </a:r>
            <a:endParaRPr sz="2000" i="1" dirty="0">
              <a:solidFill>
                <a:srgbClr val="FF0000"/>
              </a:solidFill>
            </a:endParaRPr>
          </a:p>
          <a:p>
            <a:pPr marL="0" lvl="0" indent="0" algn="ctr" rtl="0">
              <a:spcBef>
                <a:spcPts val="0"/>
              </a:spcBef>
              <a:spcAft>
                <a:spcPts val="0"/>
              </a:spcAft>
              <a:buClr>
                <a:schemeClr val="dk1"/>
              </a:buClr>
              <a:buSzPts val="1400"/>
              <a:buFont typeface="Arial"/>
              <a:buNone/>
            </a:pPr>
            <a:endParaRPr sz="2000" i="1" dirty="0">
              <a:solidFill>
                <a:srgbClr val="FF0000"/>
              </a:solidFill>
            </a:endParaRPr>
          </a:p>
          <a:p>
            <a:pPr marL="0" lvl="0" indent="0" algn="l" rtl="0">
              <a:spcBef>
                <a:spcPts val="0"/>
              </a:spcBef>
              <a:spcAft>
                <a:spcPts val="0"/>
              </a:spcAft>
              <a:buNone/>
            </a:pPr>
            <a:r>
              <a:rPr lang="en" sz="2000" b="1" i="1" dirty="0">
                <a:solidFill>
                  <a:schemeClr val="dk1"/>
                </a:solidFill>
              </a:rPr>
              <a:t>Refer to the Evaluation Criteria to </a:t>
            </a:r>
            <a:r>
              <a:rPr lang="en-US" sz="2000" b="1" i="1" dirty="0">
                <a:solidFill>
                  <a:schemeClr val="dk1"/>
                </a:solidFill>
              </a:rPr>
              <a:t>ensure</a:t>
            </a:r>
            <a:r>
              <a:rPr lang="en" sz="2000" b="1" i="1" dirty="0">
                <a:solidFill>
                  <a:schemeClr val="dk1"/>
                </a:solidFill>
              </a:rPr>
              <a:t> that you provide a clear description for the points that you expect your school to earn. </a:t>
            </a:r>
          </a:p>
          <a:p>
            <a:pPr marL="0" lvl="0" indent="0" algn="l" rtl="0">
              <a:spcBef>
                <a:spcPts val="0"/>
              </a:spcBef>
              <a:spcAft>
                <a:spcPts val="0"/>
              </a:spcAft>
              <a:buNone/>
            </a:pPr>
            <a:endParaRPr lang="en" sz="2000" b="1" i="1" dirty="0">
              <a:solidFill>
                <a:schemeClr val="dk1"/>
              </a:solidFill>
            </a:endParaRPr>
          </a:p>
          <a:p>
            <a:r>
              <a:rPr lang="en-US" sz="2000" b="1" dirty="0">
                <a:solidFill>
                  <a:schemeClr val="dk1"/>
                </a:solidFill>
              </a:rPr>
              <a:t>DIRECTIONS: </a:t>
            </a:r>
            <a:r>
              <a:rPr lang="en-US" sz="2000" dirty="0">
                <a:solidFill>
                  <a:schemeClr val="dk1"/>
                </a:solidFill>
              </a:rPr>
              <a:t>You will add your documentation for this indicator on the next 3 slides. </a:t>
            </a:r>
          </a:p>
          <a:p>
            <a:endParaRPr lang="en-US" sz="2000" dirty="0">
              <a:solidFill>
                <a:schemeClr val="dk1"/>
              </a:solidFill>
            </a:endParaRPr>
          </a:p>
          <a:p>
            <a:r>
              <a:rPr lang="en-US" sz="2000" dirty="0">
                <a:solidFill>
                  <a:schemeClr val="dk1"/>
                </a:solidFill>
              </a:rPr>
              <a:t>Include documentation that supports the efforts claimed on your application. </a:t>
            </a:r>
          </a:p>
          <a:p>
            <a:pPr marL="0" lvl="0" indent="0" algn="l" rtl="0">
              <a:spcBef>
                <a:spcPts val="0"/>
              </a:spcBef>
              <a:spcAft>
                <a:spcPts val="0"/>
              </a:spcAft>
              <a:buNone/>
            </a:pPr>
            <a:endParaRPr sz="2000" b="1" i="1" dirty="0">
              <a:solidFill>
                <a:srgbClr val="FF0000"/>
              </a:solidFill>
            </a:endParaRPr>
          </a:p>
          <a:p>
            <a:pPr marL="0" lvl="0" indent="0" algn="l" rtl="0">
              <a:lnSpc>
                <a:spcPct val="100000"/>
              </a:lnSpc>
              <a:spcBef>
                <a:spcPts val="0"/>
              </a:spcBef>
              <a:spcAft>
                <a:spcPts val="0"/>
              </a:spcAft>
              <a:buNone/>
            </a:pPr>
            <a:endParaRPr sz="2000" dirty="0">
              <a:solidFill>
                <a:schemeClr val="dk1"/>
              </a:solidFill>
            </a:endParaRPr>
          </a:p>
          <a:p>
            <a:pPr marL="0" lvl="0" indent="0" algn="l" rtl="0">
              <a:lnSpc>
                <a:spcPct val="100000"/>
              </a:lnSpc>
              <a:spcBef>
                <a:spcPts val="0"/>
              </a:spcBef>
              <a:spcAft>
                <a:spcPts val="0"/>
              </a:spcAft>
              <a:buNone/>
            </a:pPr>
            <a:endParaRPr sz="2000" dirty="0">
              <a:solidFill>
                <a:schemeClr val="dk1"/>
              </a:solidFill>
            </a:endParaRPr>
          </a:p>
        </p:txBody>
      </p:sp>
      <p:sp>
        <p:nvSpPr>
          <p:cNvPr id="305" name="Google Shape;305;p39"/>
          <p:cNvSpPr txBox="1"/>
          <p:nvPr/>
        </p:nvSpPr>
        <p:spPr>
          <a:xfrm>
            <a:off x="158675" y="1198619"/>
            <a:ext cx="7415400" cy="110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accent5"/>
                </a:solidFill>
              </a:rPr>
              <a:t>Indicator A. </a:t>
            </a:r>
            <a:endParaRPr sz="2400" b="1" dirty="0">
              <a:solidFill>
                <a:schemeClr val="accent5"/>
              </a:solidFill>
            </a:endParaRPr>
          </a:p>
          <a:p>
            <a:pPr marL="0" lvl="0" indent="0" algn="ctr" rtl="0">
              <a:spcBef>
                <a:spcPts val="0"/>
              </a:spcBef>
              <a:spcAft>
                <a:spcPts val="0"/>
              </a:spcAft>
              <a:buNone/>
            </a:pPr>
            <a:r>
              <a:rPr lang="en" sz="2400" dirty="0">
                <a:solidFill>
                  <a:schemeClr val="accent5"/>
                </a:solidFill>
              </a:rPr>
              <a:t>Everglades Student Ambassadors</a:t>
            </a:r>
            <a:endParaRPr sz="2400" dirty="0">
              <a:solidFill>
                <a:schemeClr val="accent5"/>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40"/>
          <p:cNvSpPr txBox="1">
            <a:spLocks noGrp="1"/>
          </p:cNvSpPr>
          <p:nvPr>
            <p:ph type="title"/>
          </p:nvPr>
        </p:nvSpPr>
        <p:spPr>
          <a:xfrm>
            <a:off x="112545" y="-120329"/>
            <a:ext cx="7242600" cy="1119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a:t>III. Everglades Community &amp; Culture</a:t>
            </a:r>
            <a:endParaRPr sz="2000" b="1"/>
          </a:p>
          <a:p>
            <a:pPr marL="0" marR="0" lvl="0" indent="0" algn="l" rtl="0">
              <a:lnSpc>
                <a:spcPct val="100000"/>
              </a:lnSpc>
              <a:spcBef>
                <a:spcPts val="0"/>
              </a:spcBef>
              <a:spcAft>
                <a:spcPts val="0"/>
              </a:spcAft>
              <a:buClr>
                <a:schemeClr val="dk1"/>
              </a:buClr>
              <a:buSzPts val="2800"/>
              <a:buFont typeface="Arial"/>
              <a:buNone/>
            </a:pPr>
            <a:endParaRPr sz="2000" b="1"/>
          </a:p>
        </p:txBody>
      </p:sp>
      <p:sp>
        <p:nvSpPr>
          <p:cNvPr id="311" name="Google Shape;311;p40"/>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27</a:t>
            </a:fld>
            <a:endParaRPr sz="1400" b="1" i="0" u="none" strike="noStrike" cap="none">
              <a:solidFill>
                <a:srgbClr val="FFFFFF"/>
              </a:solidFill>
              <a:latin typeface="Arial"/>
              <a:ea typeface="Arial"/>
              <a:cs typeface="Arial"/>
              <a:sym typeface="Arial"/>
            </a:endParaRPr>
          </a:p>
        </p:txBody>
      </p:sp>
      <p:sp>
        <p:nvSpPr>
          <p:cNvPr id="312" name="Google Shape;312;p40"/>
          <p:cNvSpPr txBox="1"/>
          <p:nvPr/>
        </p:nvSpPr>
        <p:spPr>
          <a:xfrm>
            <a:off x="264925" y="3207950"/>
            <a:ext cx="7242600" cy="460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600" b="1"/>
              <a:t>List of </a:t>
            </a:r>
            <a:r>
              <a:rPr lang="en" sz="1600" b="1" i="0" u="none" strike="noStrike" cap="none">
                <a:solidFill>
                  <a:srgbClr val="000000"/>
                </a:solidFill>
                <a:latin typeface="Arial"/>
                <a:ea typeface="Arial"/>
                <a:cs typeface="Arial"/>
                <a:sym typeface="Arial"/>
              </a:rPr>
              <a:t>Everglades Student Ambassadors</a:t>
            </a:r>
            <a:br>
              <a:rPr lang="en" sz="1400" b="1" i="0" u="none" strike="noStrike" cap="none">
                <a:solidFill>
                  <a:srgbClr val="000000"/>
                </a:solidFill>
                <a:latin typeface="Arial"/>
                <a:ea typeface="Arial"/>
                <a:cs typeface="Arial"/>
                <a:sym typeface="Arial"/>
              </a:rPr>
            </a:br>
            <a:endParaRPr sz="1400" b="1" i="0" u="none" strike="noStrike" cap="none">
              <a:solidFill>
                <a:srgbClr val="000000"/>
              </a:solidFill>
              <a:latin typeface="Arial"/>
              <a:ea typeface="Arial"/>
              <a:cs typeface="Arial"/>
              <a:sym typeface="Arial"/>
            </a:endParaRPr>
          </a:p>
        </p:txBody>
      </p:sp>
      <p:graphicFrame>
        <p:nvGraphicFramePr>
          <p:cNvPr id="313" name="Google Shape;313;p40"/>
          <p:cNvGraphicFramePr/>
          <p:nvPr/>
        </p:nvGraphicFramePr>
        <p:xfrm>
          <a:off x="264900" y="3614225"/>
          <a:ext cx="7242575" cy="5214845"/>
        </p:xfrm>
        <a:graphic>
          <a:graphicData uri="http://schemas.openxmlformats.org/drawingml/2006/table">
            <a:tbl>
              <a:tblPr>
                <a:noFill/>
                <a:tableStyleId>{064FBDB7-FD72-4B9D-A1DE-625E83B39F00}</a:tableStyleId>
              </a:tblPr>
              <a:tblGrid>
                <a:gridCol w="3026725">
                  <a:extLst>
                    <a:ext uri="{9D8B030D-6E8A-4147-A177-3AD203B41FA5}">
                      <a16:colId xmlns:a16="http://schemas.microsoft.com/office/drawing/2014/main" val="20000"/>
                    </a:ext>
                  </a:extLst>
                </a:gridCol>
                <a:gridCol w="748825">
                  <a:extLst>
                    <a:ext uri="{9D8B030D-6E8A-4147-A177-3AD203B41FA5}">
                      <a16:colId xmlns:a16="http://schemas.microsoft.com/office/drawing/2014/main" val="20001"/>
                    </a:ext>
                  </a:extLst>
                </a:gridCol>
                <a:gridCol w="2778150">
                  <a:extLst>
                    <a:ext uri="{9D8B030D-6E8A-4147-A177-3AD203B41FA5}">
                      <a16:colId xmlns:a16="http://schemas.microsoft.com/office/drawing/2014/main" val="20002"/>
                    </a:ext>
                  </a:extLst>
                </a:gridCol>
                <a:gridCol w="688875">
                  <a:extLst>
                    <a:ext uri="{9D8B030D-6E8A-4147-A177-3AD203B41FA5}">
                      <a16:colId xmlns:a16="http://schemas.microsoft.com/office/drawing/2014/main" val="20003"/>
                    </a:ext>
                  </a:extLst>
                </a:gridCol>
              </a:tblGrid>
              <a:tr h="46032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t>Name</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
                        <a:t>Grade</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 dirty="0"/>
                        <a:t> Name</a:t>
                      </a: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None/>
                      </a:pPr>
                      <a:r>
                        <a:rPr lang="en"/>
                        <a:t>Grade</a:t>
                      </a:r>
                      <a:endParaRPr sz="1400" u="none" strike="noStrike" cap="none"/>
                    </a:p>
                  </a:txBody>
                  <a:tcPr marL="91425" marR="91425" marT="91425" marB="91425"/>
                </a:tc>
                <a:extLst>
                  <a:ext uri="{0D108BD9-81ED-4DB2-BD59-A6C34878D82A}">
                    <a16:rowId xmlns:a16="http://schemas.microsoft.com/office/drawing/2014/main" val="10000"/>
                  </a:ext>
                </a:extLst>
              </a:tr>
              <a:tr h="30962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dirty="0"/>
                    </a:p>
                  </a:txBody>
                  <a:tcPr marL="91425" marR="91425" marT="91425" marB="91425"/>
                </a:tc>
                <a:extLst>
                  <a:ext uri="{0D108BD9-81ED-4DB2-BD59-A6C34878D82A}">
                    <a16:rowId xmlns:a16="http://schemas.microsoft.com/office/drawing/2014/main" val="10001"/>
                  </a:ext>
                </a:extLst>
              </a:tr>
              <a:tr h="30962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2"/>
                  </a:ext>
                </a:extLst>
              </a:tr>
              <a:tr h="30962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3"/>
                  </a:ext>
                </a:extLst>
              </a:tr>
              <a:tr h="30962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4"/>
                  </a:ext>
                </a:extLst>
              </a:tr>
              <a:tr h="30962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5"/>
                  </a:ext>
                </a:extLst>
              </a:tr>
              <a:tr h="30962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6"/>
                  </a:ext>
                </a:extLst>
              </a:tr>
              <a:tr h="309625">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7"/>
                  </a:ext>
                </a:extLst>
              </a:tr>
              <a:tr h="309625">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8"/>
                  </a:ext>
                </a:extLst>
              </a:tr>
              <a:tr h="309625">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09"/>
                  </a:ext>
                </a:extLst>
              </a:tr>
              <a:tr h="309625">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10"/>
                  </a:ext>
                </a:extLst>
              </a:tr>
              <a:tr h="309625">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extLst>
                  <a:ext uri="{0D108BD9-81ED-4DB2-BD59-A6C34878D82A}">
                    <a16:rowId xmlns:a16="http://schemas.microsoft.com/office/drawing/2014/main" val="10011"/>
                  </a:ext>
                </a:extLst>
              </a:tr>
              <a:tr h="309625">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None/>
                      </a:pPr>
                      <a:endParaRPr sz="1400" u="none" strike="noStrike" cap="none" dirty="0"/>
                    </a:p>
                  </a:txBody>
                  <a:tcPr marL="91425" marR="91425" marT="91425" marB="91425"/>
                </a:tc>
                <a:extLst>
                  <a:ext uri="{0D108BD9-81ED-4DB2-BD59-A6C34878D82A}">
                    <a16:rowId xmlns:a16="http://schemas.microsoft.com/office/drawing/2014/main" val="10012"/>
                  </a:ext>
                </a:extLst>
              </a:tr>
            </a:tbl>
          </a:graphicData>
        </a:graphic>
      </p:graphicFrame>
      <p:sp>
        <p:nvSpPr>
          <p:cNvPr id="314" name="Google Shape;314;p40"/>
          <p:cNvSpPr txBox="1"/>
          <p:nvPr/>
        </p:nvSpPr>
        <p:spPr>
          <a:xfrm>
            <a:off x="-400050" y="240674"/>
            <a:ext cx="8026650" cy="1983843"/>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dirty="0">
                <a:solidFill>
                  <a:schemeClr val="accent5"/>
                </a:solidFill>
              </a:rPr>
              <a:t>Indicator A.</a:t>
            </a:r>
            <a:r>
              <a:rPr lang="en" sz="1600" b="1" i="0" u="none" strike="noStrike" cap="none" dirty="0">
                <a:solidFill>
                  <a:schemeClr val="accent5"/>
                </a:solidFill>
                <a:latin typeface="Arial"/>
                <a:ea typeface="Arial"/>
                <a:cs typeface="Arial"/>
                <a:sym typeface="Arial"/>
              </a:rPr>
              <a:t> </a:t>
            </a:r>
            <a:r>
              <a:rPr lang="en" sz="1600" b="1" dirty="0">
                <a:solidFill>
                  <a:schemeClr val="accent5"/>
                </a:solidFill>
              </a:rPr>
              <a:t>Everglades Student Ambassadors</a:t>
            </a:r>
            <a:r>
              <a:rPr lang="en" b="1" dirty="0">
                <a:solidFill>
                  <a:schemeClr val="accent5"/>
                </a:solidFill>
              </a:rPr>
              <a:t>    </a:t>
            </a:r>
            <a:endParaRPr b="1" dirty="0">
              <a:solidFill>
                <a:schemeClr val="accent5"/>
              </a:solidFill>
            </a:endParaRPr>
          </a:p>
          <a:p>
            <a:pPr marL="565150" marR="0" lvl="1" algn="l" rtl="0">
              <a:lnSpc>
                <a:spcPct val="100000"/>
              </a:lnSpc>
              <a:spcBef>
                <a:spcPts val="0"/>
              </a:spcBef>
              <a:spcAft>
                <a:spcPts val="0"/>
              </a:spcAft>
              <a:buClr>
                <a:schemeClr val="dk1"/>
              </a:buClr>
              <a:buSzPts val="1900"/>
            </a:pPr>
            <a:r>
              <a:rPr lang="en" sz="1400" b="1" i="0" u="none" strike="noStrike" cap="none" dirty="0">
                <a:solidFill>
                  <a:srgbClr val="000000"/>
                </a:solidFill>
                <a:latin typeface="Arial"/>
                <a:ea typeface="Arial"/>
                <a:cs typeface="Arial"/>
                <a:sym typeface="Arial"/>
              </a:rPr>
              <a:t>							</a:t>
            </a:r>
            <a:endParaRPr lang="en" b="1" dirty="0"/>
          </a:p>
          <a:p>
            <a:pPr marL="565150">
              <a:buClr>
                <a:schemeClr val="dk1"/>
              </a:buClr>
              <a:buSzPts val="1900"/>
            </a:pPr>
            <a:r>
              <a:rPr lang="en-US" sz="1200" dirty="0">
                <a:solidFill>
                  <a:schemeClr val="dk1"/>
                </a:solidFill>
              </a:rPr>
              <a:t>Tell us more about your Everglades Student Ambassadors. What kind of goals did they set? How are they organized (ex. afterschool group, class, merged with existing group)? How often did they meet? Plans for next year?</a:t>
            </a:r>
          </a:p>
          <a:p>
            <a:pPr marL="565150">
              <a:spcAft>
                <a:spcPts val="600"/>
              </a:spcAft>
              <a:buClr>
                <a:schemeClr val="dk1"/>
              </a:buClr>
              <a:buSzPts val="1900"/>
            </a:pPr>
            <a:endParaRPr lang="en-US" sz="1200" dirty="0">
              <a:solidFill>
                <a:schemeClr val="dk1"/>
              </a:solidFill>
            </a:endParaRPr>
          </a:p>
          <a:p>
            <a:pPr marL="565150">
              <a:spcAft>
                <a:spcPts val="600"/>
              </a:spcAft>
              <a:buClr>
                <a:schemeClr val="dk1"/>
              </a:buClr>
              <a:buSzPts val="1900"/>
            </a:pPr>
            <a:r>
              <a:rPr lang="en-US" sz="1200" dirty="0">
                <a:solidFill>
                  <a:schemeClr val="dk1"/>
                </a:solidFill>
              </a:rPr>
              <a:t>List your student names and grade level.  If you need additional space, you may duplicate this page.</a:t>
            </a:r>
          </a:p>
          <a:p>
            <a:pPr marL="0" marR="0" lvl="0" indent="0" algn="l" rtl="0">
              <a:lnSpc>
                <a:spcPct val="100000"/>
              </a:lnSpc>
              <a:spcBef>
                <a:spcPts val="0"/>
              </a:spcBef>
              <a:spcAft>
                <a:spcPts val="0"/>
              </a:spcAft>
              <a:buClr>
                <a:srgbClr val="000000"/>
              </a:buClr>
              <a:buSzPts val="1400"/>
              <a:buFont typeface="Arial"/>
              <a:buNone/>
            </a:pPr>
            <a:endParaRPr sz="1400" b="1"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p:txBody>
      </p:sp>
      <p:sp>
        <p:nvSpPr>
          <p:cNvPr id="315" name="Google Shape;315;p40"/>
          <p:cNvSpPr/>
          <p:nvPr/>
        </p:nvSpPr>
        <p:spPr>
          <a:xfrm>
            <a:off x="178487" y="1874399"/>
            <a:ext cx="7415400" cy="1277394"/>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316" name="Google Shape;316;p40"/>
          <p:cNvSpPr txBox="1"/>
          <p:nvPr/>
        </p:nvSpPr>
        <p:spPr>
          <a:xfrm>
            <a:off x="828725" y="9180925"/>
            <a:ext cx="6077400" cy="46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500" b="1" i="1"/>
              <a:t>Duplicate this slide if necessary.</a:t>
            </a:r>
            <a:endParaRPr sz="1500" b="1" i="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41"/>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28</a:t>
            </a:fld>
            <a:endParaRPr sz="1400" b="1" i="0" u="none" strike="noStrike" cap="none">
              <a:solidFill>
                <a:srgbClr val="FFFFFF"/>
              </a:solidFill>
              <a:latin typeface="Arial"/>
              <a:ea typeface="Arial"/>
              <a:cs typeface="Arial"/>
              <a:sym typeface="Arial"/>
            </a:endParaRPr>
          </a:p>
        </p:txBody>
      </p:sp>
      <p:sp>
        <p:nvSpPr>
          <p:cNvPr id="322" name="Google Shape;322;p41"/>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a:t>
            </a:r>
            <a:r>
              <a:rPr lang="en" sz="2000" b="1"/>
              <a:t>I.</a:t>
            </a:r>
            <a:r>
              <a:rPr lang="en" sz="2000" b="1" i="0" u="none" strike="noStrike" cap="none">
                <a:solidFill>
                  <a:schemeClr val="dk1"/>
                </a:solidFill>
                <a:latin typeface="Arial"/>
                <a:ea typeface="Arial"/>
                <a:cs typeface="Arial"/>
                <a:sym typeface="Arial"/>
              </a:rPr>
              <a:t> </a:t>
            </a:r>
            <a:r>
              <a:rPr lang="en" sz="2000" b="1"/>
              <a:t>Everglades Community &amp; Culture</a:t>
            </a:r>
            <a:endParaRPr sz="2000" b="1" i="0" u="none" strike="noStrike" cap="none">
              <a:solidFill>
                <a:schemeClr val="dk1"/>
              </a:solidFill>
              <a:latin typeface="Arial"/>
              <a:ea typeface="Arial"/>
              <a:cs typeface="Arial"/>
              <a:sym typeface="Arial"/>
            </a:endParaRPr>
          </a:p>
        </p:txBody>
      </p:sp>
      <p:sp>
        <p:nvSpPr>
          <p:cNvPr id="323" name="Google Shape;323;p41"/>
          <p:cNvSpPr txBox="1"/>
          <p:nvPr/>
        </p:nvSpPr>
        <p:spPr>
          <a:xfrm>
            <a:off x="-414338" y="297800"/>
            <a:ext cx="8014838"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dirty="0">
                <a:solidFill>
                  <a:schemeClr val="accent5"/>
                </a:solidFill>
              </a:rPr>
              <a:t>Indicator A.</a:t>
            </a:r>
            <a:r>
              <a:rPr lang="en" sz="1600" b="1" i="0" u="none" strike="noStrike" cap="none" dirty="0">
                <a:solidFill>
                  <a:schemeClr val="accent5"/>
                </a:solidFill>
                <a:latin typeface="Arial"/>
                <a:ea typeface="Arial"/>
                <a:cs typeface="Arial"/>
                <a:sym typeface="Arial"/>
              </a:rPr>
              <a:t> </a:t>
            </a:r>
            <a:r>
              <a:rPr lang="en" sz="1600" b="1" dirty="0">
                <a:solidFill>
                  <a:schemeClr val="accent5"/>
                </a:solidFill>
              </a:rPr>
              <a:t>Everglades Student Ambassadors</a:t>
            </a:r>
            <a:r>
              <a:rPr lang="en" b="1" dirty="0">
                <a:solidFill>
                  <a:schemeClr val="accent5"/>
                </a:solidFill>
              </a:rPr>
              <a:t>    </a:t>
            </a: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sz="900" b="1" dirty="0">
              <a:solidFill>
                <a:schemeClr val="accent5"/>
              </a:solidFill>
            </a:endParaRPr>
          </a:p>
          <a:p>
            <a:pPr marL="565150" marR="0" lvl="1" algn="l" rtl="0">
              <a:lnSpc>
                <a:spcPct val="100000"/>
              </a:lnSpc>
              <a:spcBef>
                <a:spcPts val="0"/>
              </a:spcBef>
              <a:spcAft>
                <a:spcPts val="0"/>
              </a:spcAft>
              <a:buClr>
                <a:schemeClr val="dk1"/>
              </a:buClr>
              <a:buSzPts val="1900"/>
            </a:pPr>
            <a:r>
              <a:rPr lang="en-US" sz="1200" dirty="0">
                <a:solidFill>
                  <a:schemeClr val="dk1"/>
                </a:solidFill>
              </a:rPr>
              <a:t> </a:t>
            </a:r>
            <a:r>
              <a:rPr lang="en-US" sz="1200" i="1" dirty="0">
                <a:solidFill>
                  <a:schemeClr val="dk1"/>
                </a:solidFill>
              </a:rPr>
              <a:t>Insert 1-4 photos and/or screenshots of other documentation in the space below. (Max of 3 slides for this indicator - Duplicate this slide if necessary.)</a:t>
            </a:r>
          </a:p>
          <a:p>
            <a:pPr marL="0" lvl="0" indent="0" algn="l" rtl="0">
              <a:lnSpc>
                <a:spcPct val="100000"/>
              </a:lnSpc>
              <a:spcBef>
                <a:spcPts val="0"/>
              </a:spcBef>
              <a:spcAft>
                <a:spcPts val="0"/>
              </a:spcAft>
              <a:buNone/>
            </a:pPr>
            <a:endParaRPr lang="en-US" dirty="0">
              <a:solidFill>
                <a:schemeClr val="dk1"/>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								</a:t>
            </a:r>
            <a:r>
              <a:rPr lang="en" b="1" dirty="0"/>
              <a:t> </a:t>
            </a:r>
            <a:endParaRPr sz="1400" b="1"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p:txBody>
      </p:sp>
      <p:sp>
        <p:nvSpPr>
          <p:cNvPr id="325" name="Google Shape;325;p41"/>
          <p:cNvSpPr/>
          <p:nvPr/>
        </p:nvSpPr>
        <p:spPr>
          <a:xfrm>
            <a:off x="2546374" y="14198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a:t>
            </a:r>
            <a:r>
              <a:rPr lang="en" sz="1400" b="0" i="1" u="none" strike="noStrike" cap="none">
                <a:solidFill>
                  <a:schemeClr val="dk1"/>
                </a:solidFill>
                <a:latin typeface="Arial"/>
                <a:ea typeface="Arial"/>
                <a:cs typeface="Arial"/>
                <a:sym typeface="Arial"/>
              </a:rPr>
              <a:t> documentation below</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2"/>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29</a:t>
            </a:fld>
            <a:endParaRPr sz="1400" b="1" i="0" u="none" strike="noStrike" cap="none">
              <a:solidFill>
                <a:srgbClr val="FFFFFF"/>
              </a:solidFill>
              <a:latin typeface="Arial"/>
              <a:ea typeface="Arial"/>
              <a:cs typeface="Arial"/>
              <a:sym typeface="Arial"/>
            </a:endParaRPr>
          </a:p>
        </p:txBody>
      </p:sp>
      <p:sp>
        <p:nvSpPr>
          <p:cNvPr id="331" name="Google Shape;331;p42"/>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a:t>
            </a:r>
            <a:r>
              <a:rPr lang="en" sz="2000" b="1"/>
              <a:t>I.</a:t>
            </a:r>
            <a:r>
              <a:rPr lang="en" sz="2000" b="1" i="0" u="none" strike="noStrike" cap="none">
                <a:solidFill>
                  <a:schemeClr val="dk1"/>
                </a:solidFill>
                <a:latin typeface="Arial"/>
                <a:ea typeface="Arial"/>
                <a:cs typeface="Arial"/>
                <a:sym typeface="Arial"/>
              </a:rPr>
              <a:t> </a:t>
            </a:r>
            <a:r>
              <a:rPr lang="en" sz="2000" b="1"/>
              <a:t>Everglades Community &amp; Culture</a:t>
            </a:r>
            <a:endParaRPr sz="2000" b="1" i="0" u="none" strike="noStrike" cap="none">
              <a:solidFill>
                <a:schemeClr val="dk1"/>
              </a:solidFill>
              <a:latin typeface="Arial"/>
              <a:ea typeface="Arial"/>
              <a:cs typeface="Arial"/>
              <a:sym typeface="Arial"/>
            </a:endParaRPr>
          </a:p>
        </p:txBody>
      </p:sp>
      <p:sp>
        <p:nvSpPr>
          <p:cNvPr id="332" name="Google Shape;332;p42"/>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A.</a:t>
            </a:r>
            <a:r>
              <a:rPr lang="en" sz="1600" b="1" i="0" u="none" strike="noStrike" cap="none">
                <a:solidFill>
                  <a:schemeClr val="accent5"/>
                </a:solidFill>
                <a:latin typeface="Arial"/>
                <a:ea typeface="Arial"/>
                <a:cs typeface="Arial"/>
                <a:sym typeface="Arial"/>
              </a:rPr>
              <a:t> </a:t>
            </a:r>
            <a:r>
              <a:rPr lang="en" sz="1600" b="1">
                <a:solidFill>
                  <a:schemeClr val="accent5"/>
                </a:solidFill>
              </a:rPr>
              <a:t>Everglades Student Ambassadors</a:t>
            </a:r>
            <a:r>
              <a:rPr lang="en" b="1">
                <a:solidFill>
                  <a:schemeClr val="accent5"/>
                </a:solidFill>
              </a:rPr>
              <a:t>    </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333" name="Google Shape;333;p42"/>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334" name="Google Shape;334;p42"/>
          <p:cNvSpPr/>
          <p:nvPr/>
        </p:nvSpPr>
        <p:spPr>
          <a:xfrm>
            <a:off x="2602950" y="1604900"/>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a:t>
            </a:r>
            <a:r>
              <a:rPr lang="en" sz="1400" b="0" i="1" u="none" strike="noStrike" cap="none">
                <a:solidFill>
                  <a:schemeClr val="dk1"/>
                </a:solidFill>
                <a:latin typeface="Arial"/>
                <a:ea typeface="Arial"/>
                <a:cs typeface="Arial"/>
                <a:sym typeface="Arial"/>
              </a:rPr>
              <a:t> documentation below</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176600" y="-76200"/>
            <a:ext cx="7338900" cy="507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dirty="0">
                <a:solidFill>
                  <a:schemeClr val="dk1"/>
                </a:solidFill>
                <a:latin typeface="Arial"/>
                <a:ea typeface="Arial"/>
                <a:cs typeface="Arial"/>
                <a:sym typeface="Arial"/>
              </a:rPr>
              <a:t>Category I. Professional Development</a:t>
            </a:r>
            <a:endParaRPr sz="2000" b="1" i="0" u="none" strike="noStrike" cap="none" dirty="0">
              <a:solidFill>
                <a:schemeClr val="dk1"/>
              </a:solidFill>
              <a:latin typeface="Arial"/>
              <a:ea typeface="Arial"/>
              <a:cs typeface="Arial"/>
              <a:sym typeface="Arial"/>
            </a:endParaRPr>
          </a:p>
        </p:txBody>
      </p:sp>
      <p:sp>
        <p:nvSpPr>
          <p:cNvPr id="70" name="Google Shape;70;p15"/>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3</a:t>
            </a:fld>
            <a:endParaRPr sz="1400" b="1" i="0" u="none" strike="noStrike" cap="none">
              <a:solidFill>
                <a:srgbClr val="FFFFFF"/>
              </a:solidFill>
              <a:latin typeface="Arial"/>
              <a:ea typeface="Arial"/>
              <a:cs typeface="Arial"/>
              <a:sym typeface="Arial"/>
            </a:endParaRPr>
          </a:p>
        </p:txBody>
      </p:sp>
      <p:sp>
        <p:nvSpPr>
          <p:cNvPr id="71" name="Google Shape;71;p15"/>
          <p:cNvSpPr txBox="1"/>
          <p:nvPr/>
        </p:nvSpPr>
        <p:spPr>
          <a:xfrm>
            <a:off x="204650" y="320875"/>
            <a:ext cx="7442400" cy="37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600" b="1" dirty="0">
                <a:solidFill>
                  <a:schemeClr val="accent5"/>
                </a:solidFill>
              </a:rPr>
              <a:t>Indicator A. Everglades Literacy Teacher Trainings</a:t>
            </a:r>
            <a:endParaRPr sz="1600" b="1" dirty="0">
              <a:solidFill>
                <a:schemeClr val="accent5"/>
              </a:solidFill>
            </a:endParaRPr>
          </a:p>
        </p:txBody>
      </p:sp>
      <p:sp>
        <p:nvSpPr>
          <p:cNvPr id="72" name="Google Shape;72;p15"/>
          <p:cNvSpPr/>
          <p:nvPr/>
        </p:nvSpPr>
        <p:spPr>
          <a:xfrm>
            <a:off x="204650" y="1622528"/>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a:solidFill>
                  <a:schemeClr val="dk1"/>
                </a:solidFill>
              </a:rPr>
              <a:t>Insert D</a:t>
            </a:r>
            <a:r>
              <a:rPr lang="en" sz="1400" b="0" i="1" u="none" strike="noStrike" cap="none">
                <a:solidFill>
                  <a:schemeClr val="dk1"/>
                </a:solidFill>
                <a:latin typeface="Arial"/>
                <a:ea typeface="Arial"/>
                <a:cs typeface="Arial"/>
                <a:sym typeface="Arial"/>
              </a:rPr>
              <a:t>ocumentation </a:t>
            </a:r>
            <a:r>
              <a:rPr lang="en" i="1">
                <a:solidFill>
                  <a:schemeClr val="dk1"/>
                </a:solidFill>
              </a:rPr>
              <a:t>Below</a:t>
            </a:r>
            <a:endParaRPr sz="1400" b="0" i="0" u="none" strike="noStrike" cap="none">
              <a:solidFill>
                <a:srgbClr val="000000"/>
              </a:solidFill>
              <a:latin typeface="Arial"/>
              <a:ea typeface="Arial"/>
              <a:cs typeface="Arial"/>
              <a:sym typeface="Arial"/>
            </a:endParaRPr>
          </a:p>
        </p:txBody>
      </p:sp>
      <p:sp>
        <p:nvSpPr>
          <p:cNvPr id="73" name="Google Shape;73;p15"/>
          <p:cNvSpPr/>
          <p:nvPr/>
        </p:nvSpPr>
        <p:spPr>
          <a:xfrm>
            <a:off x="180400" y="629487"/>
            <a:ext cx="7415400" cy="869529"/>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1" dirty="0">
                <a:solidFill>
                  <a:schemeClr val="dk1"/>
                </a:solidFill>
              </a:rPr>
              <a:t>Documentation </a:t>
            </a:r>
            <a:r>
              <a:rPr lang="en-US" sz="1400" i="1" dirty="0">
                <a:solidFill>
                  <a:schemeClr val="dk1"/>
                </a:solidFill>
              </a:rPr>
              <a:t>for this indicator may include:</a:t>
            </a:r>
          </a:p>
          <a:p>
            <a:pPr marL="457200" indent="-349250">
              <a:buClr>
                <a:schemeClr val="dk1"/>
              </a:buClr>
              <a:buSzPts val="1900"/>
              <a:buFont typeface="Arial"/>
              <a:buChar char="●"/>
            </a:pPr>
            <a:r>
              <a:rPr lang="en-US" sz="1400" i="1" dirty="0">
                <a:solidFill>
                  <a:schemeClr val="dk1"/>
                </a:solidFill>
              </a:rPr>
              <a:t>screenshots or images of PD records spreadsheet (sheet/tab 1) provided by EF  that captures list of currently employed trained teachers at your school</a:t>
            </a:r>
            <a:endParaRPr lang="en-US" i="1" dirty="0">
              <a:solidFill>
                <a:schemeClr val="dk1"/>
              </a:solidFill>
            </a:endParaRPr>
          </a:p>
        </p:txBody>
      </p:sp>
      <p:sp>
        <p:nvSpPr>
          <p:cNvPr id="3" name="TextBox 2">
            <a:extLst>
              <a:ext uri="{FF2B5EF4-FFF2-40B4-BE49-F238E27FC236}">
                <a16:creationId xmlns:a16="http://schemas.microsoft.com/office/drawing/2014/main" id="{64EBC6E2-BF14-6757-8052-C5063688385F}"/>
              </a:ext>
            </a:extLst>
          </p:cNvPr>
          <p:cNvSpPr txBox="1"/>
          <p:nvPr/>
        </p:nvSpPr>
        <p:spPr>
          <a:xfrm>
            <a:off x="4539781" y="9620002"/>
            <a:ext cx="3887734" cy="307777"/>
          </a:xfrm>
          <a:prstGeom prst="rect">
            <a:avLst/>
          </a:prstGeom>
          <a:noFill/>
        </p:spPr>
        <p:txBody>
          <a:bodyPr wrap="square">
            <a:spAutoFit/>
          </a:bodyPr>
          <a:lstStyle/>
          <a:p>
            <a:r>
              <a:rPr lang="en" sz="1400" b="1" dirty="0">
                <a:solidFill>
                  <a:schemeClr val="dk1"/>
                </a:solidFill>
              </a:rPr>
              <a:t>Duplicate the slide, if necessary.</a:t>
            </a:r>
            <a:r>
              <a:rPr lang="en" sz="1400" dirty="0">
                <a:solidFill>
                  <a:schemeClr val="dk1"/>
                </a:solidFill>
              </a:rPr>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43"/>
          <p:cNvSpPr txBox="1">
            <a:spLocks noGrp="1"/>
          </p:cNvSpPr>
          <p:nvPr>
            <p:ph type="title"/>
          </p:nvPr>
        </p:nvSpPr>
        <p:spPr>
          <a:xfrm>
            <a:off x="331475" y="309352"/>
            <a:ext cx="7242600" cy="95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 sz="2600" b="1" i="0" u="none" strike="noStrike" cap="none" dirty="0">
                <a:solidFill>
                  <a:schemeClr val="dk1"/>
                </a:solidFill>
                <a:latin typeface="Arial"/>
                <a:ea typeface="Arial"/>
                <a:cs typeface="Arial"/>
                <a:sym typeface="Arial"/>
              </a:rPr>
              <a:t>Category III. </a:t>
            </a:r>
            <a:br>
              <a:rPr lang="en" sz="2600" b="1" i="0" u="none" strike="noStrike" cap="none" dirty="0">
                <a:solidFill>
                  <a:schemeClr val="dk1"/>
                </a:solidFill>
                <a:latin typeface="Arial"/>
                <a:ea typeface="Arial"/>
                <a:cs typeface="Arial"/>
                <a:sym typeface="Arial"/>
              </a:rPr>
            </a:br>
            <a:r>
              <a:rPr lang="en" sz="2600" b="1" dirty="0"/>
              <a:t>Everglades Community &amp; Culture</a:t>
            </a:r>
            <a:endParaRPr sz="2600" b="1" i="0" u="none" strike="noStrike" cap="none" dirty="0">
              <a:solidFill>
                <a:schemeClr val="dk1"/>
              </a:solidFill>
              <a:latin typeface="Arial"/>
              <a:ea typeface="Arial"/>
              <a:cs typeface="Arial"/>
              <a:sym typeface="Arial"/>
            </a:endParaRPr>
          </a:p>
        </p:txBody>
      </p:sp>
      <p:sp>
        <p:nvSpPr>
          <p:cNvPr id="340" name="Google Shape;340;p43"/>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30</a:t>
            </a:fld>
            <a:endParaRPr sz="1400" b="1" i="0" u="none" strike="noStrike" cap="none">
              <a:solidFill>
                <a:srgbClr val="FFFFFF"/>
              </a:solidFill>
              <a:latin typeface="Arial"/>
              <a:ea typeface="Arial"/>
              <a:cs typeface="Arial"/>
              <a:sym typeface="Arial"/>
            </a:endParaRPr>
          </a:p>
        </p:txBody>
      </p:sp>
      <p:sp>
        <p:nvSpPr>
          <p:cNvPr id="341" name="Google Shape;341;p43"/>
          <p:cNvSpPr/>
          <p:nvPr/>
        </p:nvSpPr>
        <p:spPr>
          <a:xfrm>
            <a:off x="178500" y="2492500"/>
            <a:ext cx="7415400" cy="6008563"/>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sz="2000" i="1" dirty="0">
                <a:solidFill>
                  <a:srgbClr val="FF0000"/>
                </a:solidFill>
              </a:rPr>
              <a:t>Documentation for this indicator IS REQUIRED to earn points.</a:t>
            </a:r>
            <a:endParaRPr sz="2000" i="1" dirty="0">
              <a:solidFill>
                <a:srgbClr val="FF0000"/>
              </a:solidFill>
            </a:endParaRPr>
          </a:p>
          <a:p>
            <a:pPr marL="0" lvl="0" indent="0" algn="ctr" rtl="0">
              <a:spcBef>
                <a:spcPts val="0"/>
              </a:spcBef>
              <a:spcAft>
                <a:spcPts val="0"/>
              </a:spcAft>
              <a:buClr>
                <a:schemeClr val="dk1"/>
              </a:buClr>
              <a:buSzPts val="1400"/>
              <a:buFont typeface="Arial"/>
              <a:buNone/>
            </a:pPr>
            <a:endParaRPr sz="2000" i="1" dirty="0">
              <a:solidFill>
                <a:srgbClr val="FF0000"/>
              </a:solidFill>
            </a:endParaRPr>
          </a:p>
          <a:p>
            <a:pPr marL="0" lvl="0" indent="0" algn="l" rtl="0">
              <a:spcBef>
                <a:spcPts val="0"/>
              </a:spcBef>
              <a:spcAft>
                <a:spcPts val="0"/>
              </a:spcAft>
              <a:buClr>
                <a:schemeClr val="dk1"/>
              </a:buClr>
              <a:buSzPts val="1100"/>
              <a:buFont typeface="Arial"/>
              <a:buNone/>
            </a:pPr>
            <a:r>
              <a:rPr lang="en" sz="2000" b="1" i="1" dirty="0">
                <a:solidFill>
                  <a:schemeClr val="dk1"/>
                </a:solidFill>
              </a:rPr>
              <a:t>Refer to the Evaluation Criteria to insure that you provide a clear description for the points that you expect your school to earn. </a:t>
            </a:r>
            <a:endParaRPr sz="2000" i="1" dirty="0">
              <a:solidFill>
                <a:srgbClr val="FF0000"/>
              </a:solidFill>
            </a:endParaRPr>
          </a:p>
          <a:p>
            <a:pPr marL="0" marR="0" lvl="0" indent="0" algn="l" rtl="0">
              <a:lnSpc>
                <a:spcPct val="100000"/>
              </a:lnSpc>
              <a:spcBef>
                <a:spcPts val="0"/>
              </a:spcBef>
              <a:spcAft>
                <a:spcPts val="0"/>
              </a:spcAft>
              <a:buNone/>
            </a:pPr>
            <a:endParaRPr sz="2000" i="1" dirty="0">
              <a:solidFill>
                <a:schemeClr val="dk1"/>
              </a:solidFill>
            </a:endParaRPr>
          </a:p>
          <a:p>
            <a:pPr marL="0" marR="0" lvl="0" indent="0" algn="l" rtl="0">
              <a:lnSpc>
                <a:spcPct val="100000"/>
              </a:lnSpc>
              <a:spcBef>
                <a:spcPts val="0"/>
              </a:spcBef>
              <a:spcAft>
                <a:spcPts val="0"/>
              </a:spcAft>
              <a:buNone/>
            </a:pPr>
            <a:r>
              <a:rPr lang="en" sz="2000" b="1" dirty="0">
                <a:solidFill>
                  <a:schemeClr val="dk1"/>
                </a:solidFill>
              </a:rPr>
              <a:t>DIRECTIONS: </a:t>
            </a:r>
            <a:r>
              <a:rPr lang="en" sz="2000" dirty="0">
                <a:solidFill>
                  <a:schemeClr val="dk1"/>
                </a:solidFill>
              </a:rPr>
              <a:t>You will add your documentation for this indicator on the next slide.</a:t>
            </a:r>
            <a:endParaRPr sz="2000" dirty="0">
              <a:solidFill>
                <a:schemeClr val="dk1"/>
              </a:solidFill>
            </a:endParaRPr>
          </a:p>
          <a:p>
            <a:pPr marL="0" marR="0" lvl="0" indent="0" algn="l" rtl="0">
              <a:lnSpc>
                <a:spcPct val="100000"/>
              </a:lnSpc>
              <a:spcBef>
                <a:spcPts val="0"/>
              </a:spcBef>
              <a:spcAft>
                <a:spcPts val="0"/>
              </a:spcAft>
              <a:buNone/>
            </a:pPr>
            <a:endParaRPr sz="2000" dirty="0">
              <a:solidFill>
                <a:schemeClr val="dk1"/>
              </a:solidFill>
            </a:endParaRPr>
          </a:p>
          <a:p>
            <a:pPr marL="457200" lvl="0" indent="-355600" algn="l" rtl="0">
              <a:spcBef>
                <a:spcPts val="0"/>
              </a:spcBef>
              <a:spcAft>
                <a:spcPts val="0"/>
              </a:spcAft>
              <a:buClr>
                <a:schemeClr val="dk1"/>
              </a:buClr>
              <a:buSzPts val="2000"/>
              <a:buChar char="●"/>
            </a:pPr>
            <a:r>
              <a:rPr lang="en" sz="2000" dirty="0">
                <a:solidFill>
                  <a:schemeClr val="dk1"/>
                </a:solidFill>
              </a:rPr>
              <a:t>Include documentation that supports the efforts claimed on your application. (i.e. photos, emails, flyers, video links, school newsletters). </a:t>
            </a:r>
            <a:endParaRPr sz="2000" b="1" dirty="0">
              <a:solidFill>
                <a:schemeClr val="dk1"/>
              </a:solidFill>
            </a:endParaRPr>
          </a:p>
          <a:p>
            <a:pPr marL="0" marR="0" lvl="0" indent="0" algn="l" rtl="0">
              <a:lnSpc>
                <a:spcPct val="100000"/>
              </a:lnSpc>
              <a:spcBef>
                <a:spcPts val="0"/>
              </a:spcBef>
              <a:spcAft>
                <a:spcPts val="0"/>
              </a:spcAft>
              <a:buNone/>
            </a:pPr>
            <a:r>
              <a:rPr lang="en" sz="2000" dirty="0">
                <a:solidFill>
                  <a:schemeClr val="dk1"/>
                </a:solidFill>
              </a:rPr>
              <a:t> </a:t>
            </a:r>
            <a:endParaRPr sz="2000" b="1" dirty="0">
              <a:solidFill>
                <a:schemeClr val="dk1"/>
              </a:solidFill>
            </a:endParaRPr>
          </a:p>
          <a:p>
            <a:pPr marL="0" marR="0" lvl="0" indent="0" algn="l" rtl="0">
              <a:lnSpc>
                <a:spcPct val="100000"/>
              </a:lnSpc>
              <a:spcBef>
                <a:spcPts val="0"/>
              </a:spcBef>
              <a:spcAft>
                <a:spcPts val="0"/>
              </a:spcAft>
              <a:buNone/>
            </a:pPr>
            <a:endParaRPr sz="2000" i="1" dirty="0">
              <a:solidFill>
                <a:schemeClr val="dk1"/>
              </a:solidFill>
            </a:endParaRPr>
          </a:p>
          <a:p>
            <a:pPr marL="0" lvl="0" indent="0" algn="ctr" rtl="0">
              <a:lnSpc>
                <a:spcPct val="100000"/>
              </a:lnSpc>
              <a:spcBef>
                <a:spcPts val="0"/>
              </a:spcBef>
              <a:spcAft>
                <a:spcPts val="0"/>
              </a:spcAft>
              <a:buNone/>
            </a:pPr>
            <a:endParaRPr sz="2000" dirty="0">
              <a:solidFill>
                <a:schemeClr val="dk1"/>
              </a:solidFill>
            </a:endParaRPr>
          </a:p>
        </p:txBody>
      </p:sp>
      <p:sp>
        <p:nvSpPr>
          <p:cNvPr id="342" name="Google Shape;342;p43"/>
          <p:cNvSpPr txBox="1"/>
          <p:nvPr/>
        </p:nvSpPr>
        <p:spPr>
          <a:xfrm>
            <a:off x="198681" y="967325"/>
            <a:ext cx="7415400" cy="110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2400" b="1" dirty="0">
              <a:solidFill>
                <a:schemeClr val="accent5"/>
              </a:solidFill>
            </a:endParaRPr>
          </a:p>
          <a:p>
            <a:pPr marL="0" lvl="0" indent="0" algn="ctr" rtl="0">
              <a:spcBef>
                <a:spcPts val="0"/>
              </a:spcBef>
              <a:spcAft>
                <a:spcPts val="0"/>
              </a:spcAft>
              <a:buNone/>
            </a:pPr>
            <a:r>
              <a:rPr lang="en" sz="2400" b="1" dirty="0">
                <a:solidFill>
                  <a:schemeClr val="accent5"/>
                </a:solidFill>
              </a:rPr>
              <a:t>Indicator B. </a:t>
            </a:r>
            <a:endParaRPr sz="2400" b="1" dirty="0">
              <a:solidFill>
                <a:schemeClr val="accent5"/>
              </a:solidFill>
            </a:endParaRPr>
          </a:p>
          <a:p>
            <a:pPr marL="0" lvl="0" indent="0" algn="ctr" rtl="0">
              <a:spcBef>
                <a:spcPts val="0"/>
              </a:spcBef>
              <a:spcAft>
                <a:spcPts val="0"/>
              </a:spcAft>
              <a:buNone/>
            </a:pPr>
            <a:r>
              <a:rPr lang="en" sz="2400" dirty="0">
                <a:solidFill>
                  <a:schemeClr val="accent5"/>
                </a:solidFill>
              </a:rPr>
              <a:t>Community Partnerships</a:t>
            </a:r>
            <a:endParaRPr sz="2400" dirty="0">
              <a:solidFill>
                <a:schemeClr val="accent5"/>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44"/>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31</a:t>
            </a:fld>
            <a:endParaRPr sz="1400" b="1" i="0" u="none" strike="noStrike" cap="none">
              <a:solidFill>
                <a:srgbClr val="FFFFFF"/>
              </a:solidFill>
              <a:latin typeface="Arial"/>
              <a:ea typeface="Arial"/>
              <a:cs typeface="Arial"/>
              <a:sym typeface="Arial"/>
            </a:endParaRPr>
          </a:p>
        </p:txBody>
      </p:sp>
      <p:sp>
        <p:nvSpPr>
          <p:cNvPr id="348" name="Google Shape;348;p44"/>
          <p:cNvSpPr txBox="1">
            <a:spLocks noGrp="1"/>
          </p:cNvSpPr>
          <p:nvPr>
            <p:ph type="title"/>
          </p:nvPr>
        </p:nvSpPr>
        <p:spPr>
          <a:xfrm>
            <a:off x="152400" y="-76200"/>
            <a:ext cx="70902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a:t>
            </a:r>
            <a:r>
              <a:rPr lang="en" sz="2000" b="1"/>
              <a:t>II.</a:t>
            </a:r>
            <a:r>
              <a:rPr lang="en" sz="2000" b="1" i="0" u="none" strike="noStrike" cap="none">
                <a:solidFill>
                  <a:schemeClr val="dk1"/>
                </a:solidFill>
                <a:latin typeface="Arial"/>
                <a:ea typeface="Arial"/>
                <a:cs typeface="Arial"/>
                <a:sym typeface="Arial"/>
              </a:rPr>
              <a:t> </a:t>
            </a:r>
            <a:r>
              <a:rPr lang="en" sz="2000" b="1"/>
              <a:t>Everglades Community &amp; Culture</a:t>
            </a:r>
            <a:endParaRPr sz="2000" b="1" i="0" u="none" strike="noStrike" cap="none">
              <a:solidFill>
                <a:schemeClr val="dk1"/>
              </a:solidFill>
              <a:latin typeface="Arial"/>
              <a:ea typeface="Arial"/>
              <a:cs typeface="Arial"/>
              <a:sym typeface="Arial"/>
            </a:endParaRPr>
          </a:p>
        </p:txBody>
      </p:sp>
      <p:sp>
        <p:nvSpPr>
          <p:cNvPr id="349" name="Google Shape;349;p44"/>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B.</a:t>
            </a:r>
            <a:r>
              <a:rPr lang="en" sz="1600" b="1" i="0" u="none" strike="noStrike" cap="none">
                <a:solidFill>
                  <a:schemeClr val="accent5"/>
                </a:solidFill>
                <a:latin typeface="Arial"/>
                <a:ea typeface="Arial"/>
                <a:cs typeface="Arial"/>
                <a:sym typeface="Arial"/>
              </a:rPr>
              <a:t> </a:t>
            </a:r>
            <a:r>
              <a:rPr lang="en" sz="1600" b="1">
                <a:solidFill>
                  <a:schemeClr val="accent5"/>
                </a:solidFill>
              </a:rPr>
              <a:t>Community Partnerships</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350" name="Google Shape;350;p44"/>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351" name="Google Shape;351;p44"/>
          <p:cNvSpPr txBox="1"/>
          <p:nvPr/>
        </p:nvSpPr>
        <p:spPr>
          <a:xfrm>
            <a:off x="200250" y="1604900"/>
            <a:ext cx="7415400" cy="345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i="1" dirty="0">
                <a:solidFill>
                  <a:schemeClr val="dk1"/>
                </a:solidFill>
              </a:rPr>
              <a:t>Insert 1-4 photos and/or screenshots of other documentation in the space below.</a:t>
            </a:r>
            <a:endParaRPr i="1" dirty="0">
              <a:solidFill>
                <a:schemeClr val="dk1"/>
              </a:solidFill>
            </a:endParaRPr>
          </a:p>
          <a:p>
            <a:pPr marL="0" lvl="0" indent="0" algn="ctr" rtl="0">
              <a:spcBef>
                <a:spcPts val="0"/>
              </a:spcBef>
              <a:spcAft>
                <a:spcPts val="0"/>
              </a:spcAft>
              <a:buClr>
                <a:schemeClr val="dk1"/>
              </a:buClr>
              <a:buSzPts val="1100"/>
              <a:buFont typeface="Arial"/>
              <a:buNone/>
            </a:pPr>
            <a:r>
              <a:rPr lang="en" i="1" dirty="0">
                <a:solidFill>
                  <a:schemeClr val="dk1"/>
                </a:solidFill>
              </a:rPr>
              <a:t>(Max of 3 slides for this indicator - Duplicate this slide if necessary.)</a:t>
            </a:r>
            <a:endParaRPr i="1" dirty="0">
              <a:solidFill>
                <a:schemeClr val="dk1"/>
              </a:solidFill>
            </a:endParaRPr>
          </a:p>
          <a:p>
            <a:pPr marL="0" lvl="0" indent="0" algn="ctr" rtl="0">
              <a:spcBef>
                <a:spcPts val="0"/>
              </a:spcBef>
              <a:spcAft>
                <a:spcPts val="0"/>
              </a:spcAft>
              <a:buClr>
                <a:schemeClr val="dk1"/>
              </a:buClr>
              <a:buSzPts val="1100"/>
              <a:buFont typeface="Arial"/>
              <a:buNone/>
            </a:pPr>
            <a:endParaRPr i="1" dirty="0">
              <a:solidFill>
                <a:schemeClr val="dk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45"/>
          <p:cNvSpPr txBox="1">
            <a:spLocks noGrp="1"/>
          </p:cNvSpPr>
          <p:nvPr>
            <p:ph type="title"/>
          </p:nvPr>
        </p:nvSpPr>
        <p:spPr>
          <a:xfrm>
            <a:off x="331475" y="309352"/>
            <a:ext cx="7242600" cy="95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 sz="2600" b="1" i="0" u="none" strike="noStrike" cap="none" dirty="0">
                <a:solidFill>
                  <a:schemeClr val="dk1"/>
                </a:solidFill>
                <a:latin typeface="Arial"/>
                <a:ea typeface="Arial"/>
                <a:cs typeface="Arial"/>
                <a:sym typeface="Arial"/>
              </a:rPr>
              <a:t>Category III. </a:t>
            </a:r>
            <a:br>
              <a:rPr lang="en" sz="2600" b="1" i="0" u="none" strike="noStrike" cap="none" dirty="0">
                <a:solidFill>
                  <a:schemeClr val="dk1"/>
                </a:solidFill>
                <a:latin typeface="Arial"/>
                <a:ea typeface="Arial"/>
                <a:cs typeface="Arial"/>
                <a:sym typeface="Arial"/>
              </a:rPr>
            </a:br>
            <a:r>
              <a:rPr lang="en" sz="2600" b="1" dirty="0"/>
              <a:t>Everglades Community &amp; Culture</a:t>
            </a:r>
            <a:endParaRPr sz="2600" b="1" i="0" u="none" strike="noStrike" cap="none" dirty="0">
              <a:solidFill>
                <a:schemeClr val="dk1"/>
              </a:solidFill>
              <a:latin typeface="Arial"/>
              <a:ea typeface="Arial"/>
              <a:cs typeface="Arial"/>
              <a:sym typeface="Arial"/>
            </a:endParaRPr>
          </a:p>
        </p:txBody>
      </p:sp>
      <p:sp>
        <p:nvSpPr>
          <p:cNvPr id="357" name="Google Shape;357;p45"/>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32</a:t>
            </a:fld>
            <a:endParaRPr sz="1400" b="1" i="0" u="none" strike="noStrike" cap="none">
              <a:solidFill>
                <a:srgbClr val="FFFFFF"/>
              </a:solidFill>
              <a:latin typeface="Arial"/>
              <a:ea typeface="Arial"/>
              <a:cs typeface="Arial"/>
              <a:sym typeface="Arial"/>
            </a:endParaRPr>
          </a:p>
        </p:txBody>
      </p:sp>
      <p:sp>
        <p:nvSpPr>
          <p:cNvPr id="358" name="Google Shape;358;p45"/>
          <p:cNvSpPr/>
          <p:nvPr/>
        </p:nvSpPr>
        <p:spPr>
          <a:xfrm>
            <a:off x="245075" y="2488600"/>
            <a:ext cx="7415400" cy="590005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sz="2000" i="1" dirty="0">
                <a:solidFill>
                  <a:srgbClr val="FF0000"/>
                </a:solidFill>
              </a:rPr>
              <a:t>Documentation for this indicator IS REQUIRED to earn points.</a:t>
            </a:r>
            <a:endParaRPr sz="2000" i="1" dirty="0">
              <a:solidFill>
                <a:srgbClr val="FF0000"/>
              </a:solidFill>
            </a:endParaRPr>
          </a:p>
          <a:p>
            <a:pPr marL="0" lvl="0" indent="0" algn="ctr" rtl="0">
              <a:spcBef>
                <a:spcPts val="0"/>
              </a:spcBef>
              <a:spcAft>
                <a:spcPts val="0"/>
              </a:spcAft>
              <a:buClr>
                <a:schemeClr val="dk1"/>
              </a:buClr>
              <a:buSzPts val="1400"/>
              <a:buFont typeface="Arial"/>
              <a:buNone/>
            </a:pPr>
            <a:endParaRPr sz="2000" i="1" dirty="0">
              <a:solidFill>
                <a:srgbClr val="FF0000"/>
              </a:solidFill>
            </a:endParaRPr>
          </a:p>
          <a:p>
            <a:pPr marL="0" lvl="0" indent="0" algn="l" rtl="0">
              <a:spcBef>
                <a:spcPts val="0"/>
              </a:spcBef>
              <a:spcAft>
                <a:spcPts val="0"/>
              </a:spcAft>
              <a:buNone/>
            </a:pPr>
            <a:r>
              <a:rPr lang="en" sz="2000" b="1" i="1" dirty="0">
                <a:solidFill>
                  <a:schemeClr val="dk1"/>
                </a:solidFill>
              </a:rPr>
              <a:t>Refer to the Evaluation Criteria to insure that you provide a clear description for the points that you expect your school to earn. </a:t>
            </a:r>
            <a:endParaRPr sz="2000" b="1" i="1" dirty="0">
              <a:solidFill>
                <a:srgbClr val="FF0000"/>
              </a:solidFill>
            </a:endParaRPr>
          </a:p>
          <a:p>
            <a:pPr marL="0" marR="0" lvl="0" indent="0" algn="ctr" rtl="0">
              <a:lnSpc>
                <a:spcPct val="100000"/>
              </a:lnSpc>
              <a:spcBef>
                <a:spcPts val="0"/>
              </a:spcBef>
              <a:spcAft>
                <a:spcPts val="0"/>
              </a:spcAft>
              <a:buClr>
                <a:srgbClr val="000000"/>
              </a:buClr>
              <a:buSzPts val="1400"/>
              <a:buFont typeface="Arial"/>
              <a:buNone/>
            </a:pPr>
            <a:endParaRPr sz="2000" b="1" i="1" dirty="0">
              <a:solidFill>
                <a:schemeClr val="dk1"/>
              </a:solidFill>
            </a:endParaRPr>
          </a:p>
          <a:p>
            <a:pPr marL="0" marR="0" lvl="0" indent="0" algn="l" rtl="0">
              <a:lnSpc>
                <a:spcPct val="100000"/>
              </a:lnSpc>
              <a:spcBef>
                <a:spcPts val="0"/>
              </a:spcBef>
              <a:spcAft>
                <a:spcPts val="0"/>
              </a:spcAft>
              <a:buNone/>
            </a:pPr>
            <a:r>
              <a:rPr lang="en" sz="1900" b="1" dirty="0">
                <a:solidFill>
                  <a:schemeClr val="dk1"/>
                </a:solidFill>
              </a:rPr>
              <a:t>DIRECTIONS: </a:t>
            </a:r>
            <a:r>
              <a:rPr lang="en" sz="1900" dirty="0">
                <a:solidFill>
                  <a:schemeClr val="dk1"/>
                </a:solidFill>
              </a:rPr>
              <a:t>You will add your documentation for this indicator on the next slide. </a:t>
            </a:r>
            <a:endParaRPr sz="1900" dirty="0">
              <a:solidFill>
                <a:schemeClr val="dk1"/>
              </a:solidFill>
            </a:endParaRPr>
          </a:p>
          <a:p>
            <a:pPr marL="0" marR="0" lvl="0" indent="0" algn="l" rtl="0">
              <a:lnSpc>
                <a:spcPct val="100000"/>
              </a:lnSpc>
              <a:spcBef>
                <a:spcPts val="0"/>
              </a:spcBef>
              <a:spcAft>
                <a:spcPts val="0"/>
              </a:spcAft>
              <a:buNone/>
            </a:pPr>
            <a:endParaRPr sz="600" dirty="0">
              <a:solidFill>
                <a:schemeClr val="dk1"/>
              </a:solidFill>
            </a:endParaRPr>
          </a:p>
          <a:p>
            <a:pPr marL="914400" marR="0" lvl="1" indent="-349250" algn="l" rtl="0">
              <a:lnSpc>
                <a:spcPct val="100000"/>
              </a:lnSpc>
              <a:spcBef>
                <a:spcPts val="0"/>
              </a:spcBef>
              <a:spcAft>
                <a:spcPts val="0"/>
              </a:spcAft>
              <a:buClr>
                <a:schemeClr val="dk1"/>
              </a:buClr>
              <a:buSzPts val="1900"/>
              <a:buChar char="○"/>
            </a:pPr>
            <a:r>
              <a:rPr lang="en" sz="1900" dirty="0">
                <a:solidFill>
                  <a:schemeClr val="dk1"/>
                </a:solidFill>
              </a:rPr>
              <a:t>Include documentation that supports the efforts claimed on the application. (i.e. photos, emails, flyers, school newsletters, websites, campus signage, excerpts from official school planning documents).</a:t>
            </a:r>
            <a:endParaRPr sz="1900" dirty="0">
              <a:solidFill>
                <a:schemeClr val="dk1"/>
              </a:solidFill>
            </a:endParaRPr>
          </a:p>
          <a:p>
            <a:pPr marL="0" lvl="0" indent="0" algn="l" rtl="0">
              <a:lnSpc>
                <a:spcPct val="100000"/>
              </a:lnSpc>
              <a:spcBef>
                <a:spcPts val="0"/>
              </a:spcBef>
              <a:spcAft>
                <a:spcPts val="0"/>
              </a:spcAft>
              <a:buNone/>
            </a:pPr>
            <a:endParaRPr sz="2000" dirty="0">
              <a:solidFill>
                <a:schemeClr val="dk1"/>
              </a:solidFill>
            </a:endParaRPr>
          </a:p>
          <a:p>
            <a:pPr marL="0" lvl="0" indent="0" algn="l" rtl="0">
              <a:lnSpc>
                <a:spcPct val="100000"/>
              </a:lnSpc>
              <a:spcBef>
                <a:spcPts val="0"/>
              </a:spcBef>
              <a:spcAft>
                <a:spcPts val="0"/>
              </a:spcAft>
              <a:buNone/>
            </a:pPr>
            <a:endParaRPr sz="2000" dirty="0">
              <a:solidFill>
                <a:schemeClr val="dk1"/>
              </a:solidFill>
            </a:endParaRPr>
          </a:p>
        </p:txBody>
      </p:sp>
      <p:sp>
        <p:nvSpPr>
          <p:cNvPr id="359" name="Google Shape;359;p45"/>
          <p:cNvSpPr txBox="1"/>
          <p:nvPr/>
        </p:nvSpPr>
        <p:spPr>
          <a:xfrm>
            <a:off x="245075" y="1387600"/>
            <a:ext cx="7415400" cy="110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accent5"/>
                </a:solidFill>
              </a:rPr>
              <a:t>Indicator C. </a:t>
            </a:r>
            <a:endParaRPr sz="2400" b="1" dirty="0">
              <a:solidFill>
                <a:schemeClr val="accent5"/>
              </a:solidFill>
            </a:endParaRPr>
          </a:p>
          <a:p>
            <a:pPr marL="0" lvl="0" indent="0" algn="ctr" rtl="0">
              <a:spcBef>
                <a:spcPts val="0"/>
              </a:spcBef>
              <a:spcAft>
                <a:spcPts val="0"/>
              </a:spcAft>
              <a:buNone/>
            </a:pPr>
            <a:r>
              <a:rPr lang="en" sz="2400" dirty="0">
                <a:solidFill>
                  <a:schemeClr val="accent5"/>
                </a:solidFill>
              </a:rPr>
              <a:t>School Culture </a:t>
            </a:r>
            <a:endParaRPr sz="2400" dirty="0">
              <a:solidFill>
                <a:schemeClr val="accent5"/>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47"/>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33</a:t>
            </a:fld>
            <a:endParaRPr sz="1400" b="1" i="0" u="none" strike="noStrike" cap="none">
              <a:solidFill>
                <a:srgbClr val="FFFFFF"/>
              </a:solidFill>
              <a:latin typeface="Arial"/>
              <a:ea typeface="Arial"/>
              <a:cs typeface="Arial"/>
              <a:sym typeface="Arial"/>
            </a:endParaRPr>
          </a:p>
        </p:txBody>
      </p:sp>
      <p:sp>
        <p:nvSpPr>
          <p:cNvPr id="376" name="Google Shape;376;p47"/>
          <p:cNvSpPr txBox="1">
            <a:spLocks noGrp="1"/>
          </p:cNvSpPr>
          <p:nvPr>
            <p:ph type="title"/>
          </p:nvPr>
        </p:nvSpPr>
        <p:spPr>
          <a:xfrm>
            <a:off x="152400" y="-76200"/>
            <a:ext cx="70902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a:t>
            </a:r>
            <a:r>
              <a:rPr lang="en" sz="2000" b="1"/>
              <a:t>II.</a:t>
            </a:r>
            <a:r>
              <a:rPr lang="en" sz="2000" b="1" i="0" u="none" strike="noStrike" cap="none">
                <a:solidFill>
                  <a:schemeClr val="dk1"/>
                </a:solidFill>
                <a:latin typeface="Arial"/>
                <a:ea typeface="Arial"/>
                <a:cs typeface="Arial"/>
                <a:sym typeface="Arial"/>
              </a:rPr>
              <a:t> </a:t>
            </a:r>
            <a:r>
              <a:rPr lang="en" sz="2000" b="1"/>
              <a:t>Everglades Community &amp; Culture</a:t>
            </a:r>
            <a:endParaRPr sz="2000" b="1" i="0" u="none" strike="noStrike" cap="none">
              <a:solidFill>
                <a:schemeClr val="dk1"/>
              </a:solidFill>
              <a:latin typeface="Arial"/>
              <a:ea typeface="Arial"/>
              <a:cs typeface="Arial"/>
              <a:sym typeface="Arial"/>
            </a:endParaRPr>
          </a:p>
        </p:txBody>
      </p:sp>
      <p:sp>
        <p:nvSpPr>
          <p:cNvPr id="377" name="Google Shape;377;p47"/>
          <p:cNvSpPr txBox="1"/>
          <p:nvPr/>
        </p:nvSpPr>
        <p:spPr>
          <a:xfrm>
            <a:off x="152400" y="297800"/>
            <a:ext cx="7448100" cy="3450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400"/>
              <a:buFont typeface="Arial"/>
              <a:buNone/>
            </a:pPr>
            <a:r>
              <a:rPr lang="en" sz="1600" b="1">
                <a:solidFill>
                  <a:schemeClr val="accent5"/>
                </a:solidFill>
              </a:rPr>
              <a:t>Indicator C.</a:t>
            </a:r>
            <a:r>
              <a:rPr lang="en" sz="1600" b="1" i="0" u="none" strike="noStrike" cap="none">
                <a:solidFill>
                  <a:schemeClr val="accent5"/>
                </a:solidFill>
                <a:latin typeface="Arial"/>
                <a:ea typeface="Arial"/>
                <a:cs typeface="Arial"/>
                <a:sym typeface="Arial"/>
              </a:rPr>
              <a:t> </a:t>
            </a:r>
            <a:r>
              <a:rPr lang="en" sz="1600" b="1">
                <a:solidFill>
                  <a:schemeClr val="accent5"/>
                </a:solidFill>
              </a:rPr>
              <a:t>School Culture &amp; Administrative Support</a:t>
            </a: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Arial"/>
                <a:ea typeface="Arial"/>
                <a:cs typeface="Arial"/>
                <a:sym typeface="Arial"/>
              </a:rPr>
              <a:t> 									</a:t>
            </a:r>
            <a:r>
              <a:rPr lang="en" b="1"/>
              <a:t> </a:t>
            </a:r>
            <a:endParaRPr sz="1400" b="1" i="0" u="none" strike="noStrike" cap="none">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p:txBody>
      </p:sp>
      <p:sp>
        <p:nvSpPr>
          <p:cNvPr id="378" name="Google Shape;378;p47"/>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Type Description here </a:t>
            </a:r>
            <a:endParaRPr sz="1400" b="0" i="0" u="none" strike="noStrike" cap="none">
              <a:solidFill>
                <a:srgbClr val="000000"/>
              </a:solidFill>
              <a:latin typeface="Arial"/>
              <a:ea typeface="Arial"/>
              <a:cs typeface="Arial"/>
              <a:sym typeface="Arial"/>
            </a:endParaRPr>
          </a:p>
        </p:txBody>
      </p:sp>
      <p:sp>
        <p:nvSpPr>
          <p:cNvPr id="379" name="Google Shape;379;p47"/>
          <p:cNvSpPr txBox="1"/>
          <p:nvPr/>
        </p:nvSpPr>
        <p:spPr>
          <a:xfrm>
            <a:off x="200250" y="1604900"/>
            <a:ext cx="7415400" cy="345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i="1">
                <a:solidFill>
                  <a:schemeClr val="dk1"/>
                </a:solidFill>
              </a:rPr>
              <a:t>Insert 1-4 photos and/or screenshots of other documentation in the space below.</a:t>
            </a:r>
            <a:endParaRPr i="1">
              <a:solidFill>
                <a:schemeClr val="dk1"/>
              </a:solidFill>
            </a:endParaRPr>
          </a:p>
          <a:p>
            <a:pPr marL="0" lvl="0" indent="0" algn="ctr" rtl="0">
              <a:spcBef>
                <a:spcPts val="0"/>
              </a:spcBef>
              <a:spcAft>
                <a:spcPts val="0"/>
              </a:spcAft>
              <a:buClr>
                <a:schemeClr val="dk1"/>
              </a:buClr>
              <a:buSzPts val="1100"/>
              <a:buFont typeface="Arial"/>
              <a:buNone/>
            </a:pPr>
            <a:r>
              <a:rPr lang="en" i="1">
                <a:solidFill>
                  <a:schemeClr val="dk1"/>
                </a:solidFill>
              </a:rPr>
              <a:t>(Max of 2 slides for this indicator - Duplicate this slide if necessary.)</a:t>
            </a:r>
            <a:endParaRPr i="1">
              <a:solidFill>
                <a:schemeClr val="dk1"/>
              </a:solidFill>
            </a:endParaRPr>
          </a:p>
          <a:p>
            <a:pPr marL="0" lvl="0" indent="0" algn="ctr" rtl="0">
              <a:spcBef>
                <a:spcPts val="0"/>
              </a:spcBef>
              <a:spcAft>
                <a:spcPts val="0"/>
              </a:spcAft>
              <a:buClr>
                <a:schemeClr val="dk1"/>
              </a:buClr>
              <a:buSzPts val="1100"/>
              <a:buFont typeface="Arial"/>
              <a:buNone/>
            </a:pPr>
            <a:endParaRPr i="1">
              <a:solidFill>
                <a:schemeClr val="dk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48"/>
          <p:cNvSpPr txBox="1">
            <a:spLocks noGrp="1"/>
          </p:cNvSpPr>
          <p:nvPr>
            <p:ph type="title"/>
          </p:nvPr>
        </p:nvSpPr>
        <p:spPr>
          <a:xfrm>
            <a:off x="178500" y="796825"/>
            <a:ext cx="7415400" cy="95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 sz="2600" b="1" i="0" u="none" strike="noStrike" cap="none">
                <a:solidFill>
                  <a:schemeClr val="dk1"/>
                </a:solidFill>
                <a:latin typeface="Arial"/>
                <a:ea typeface="Arial"/>
                <a:cs typeface="Arial"/>
                <a:sym typeface="Arial"/>
              </a:rPr>
              <a:t>Category I</a:t>
            </a:r>
            <a:r>
              <a:rPr lang="en" sz="2600" b="1"/>
              <a:t>V</a:t>
            </a:r>
            <a:r>
              <a:rPr lang="en" sz="2600" b="1" i="0" u="none" strike="noStrike" cap="none">
                <a:solidFill>
                  <a:schemeClr val="dk1"/>
                </a:solidFill>
                <a:latin typeface="Arial"/>
                <a:ea typeface="Arial"/>
                <a:cs typeface="Arial"/>
                <a:sym typeface="Arial"/>
              </a:rPr>
              <a:t>. </a:t>
            </a:r>
            <a:r>
              <a:rPr lang="en" sz="2600" b="1" dirty="0"/>
              <a:t>Everglades Extensions: </a:t>
            </a:r>
            <a:endParaRPr sz="2600" b="1" dirty="0"/>
          </a:p>
          <a:p>
            <a:pPr marL="0" marR="0" lvl="0" indent="0" algn="ctr" rtl="0">
              <a:lnSpc>
                <a:spcPct val="100000"/>
              </a:lnSpc>
              <a:spcBef>
                <a:spcPts val="0"/>
              </a:spcBef>
              <a:spcAft>
                <a:spcPts val="0"/>
              </a:spcAft>
              <a:buClr>
                <a:schemeClr val="dk1"/>
              </a:buClr>
              <a:buSzPts val="2800"/>
              <a:buFont typeface="Arial"/>
              <a:buNone/>
            </a:pPr>
            <a:r>
              <a:rPr lang="en" sz="2600" b="1" dirty="0"/>
              <a:t>Above and Beyond</a:t>
            </a:r>
            <a:endParaRPr sz="2600" b="1" i="0" u="none" strike="noStrike" cap="none" dirty="0">
              <a:solidFill>
                <a:schemeClr val="dk1"/>
              </a:solidFill>
              <a:latin typeface="Arial"/>
              <a:ea typeface="Arial"/>
              <a:cs typeface="Arial"/>
              <a:sym typeface="Arial"/>
            </a:endParaRPr>
          </a:p>
        </p:txBody>
      </p:sp>
      <p:sp>
        <p:nvSpPr>
          <p:cNvPr id="385" name="Google Shape;385;p48"/>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34</a:t>
            </a:fld>
            <a:endParaRPr sz="1400" b="1" i="0" u="none" strike="noStrike" cap="none">
              <a:solidFill>
                <a:srgbClr val="FFFFFF"/>
              </a:solidFill>
              <a:latin typeface="Arial"/>
              <a:ea typeface="Arial"/>
              <a:cs typeface="Arial"/>
              <a:sym typeface="Arial"/>
            </a:endParaRPr>
          </a:p>
        </p:txBody>
      </p:sp>
      <p:sp>
        <p:nvSpPr>
          <p:cNvPr id="386" name="Google Shape;386;p48"/>
          <p:cNvSpPr/>
          <p:nvPr/>
        </p:nvSpPr>
        <p:spPr>
          <a:xfrm>
            <a:off x="178500" y="2298750"/>
            <a:ext cx="7415400" cy="6264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sz="2000" i="1" dirty="0">
                <a:solidFill>
                  <a:srgbClr val="FF0000"/>
                </a:solidFill>
              </a:rPr>
              <a:t>Documentation for this indicator IS REQUIRED to earn points.</a:t>
            </a:r>
            <a:endParaRPr sz="2000" i="1" dirty="0">
              <a:solidFill>
                <a:srgbClr val="FF0000"/>
              </a:solidFill>
            </a:endParaRPr>
          </a:p>
          <a:p>
            <a:pPr marL="0" marR="0" lvl="0" indent="0" algn="ctr" rtl="0">
              <a:lnSpc>
                <a:spcPct val="100000"/>
              </a:lnSpc>
              <a:spcBef>
                <a:spcPts val="0"/>
              </a:spcBef>
              <a:spcAft>
                <a:spcPts val="0"/>
              </a:spcAft>
              <a:buClr>
                <a:srgbClr val="000000"/>
              </a:buClr>
              <a:buSzPts val="1400"/>
              <a:buFont typeface="Arial"/>
              <a:buNone/>
            </a:pPr>
            <a:endParaRPr sz="2000" b="1" i="1" dirty="0">
              <a:solidFill>
                <a:schemeClr val="dk1"/>
              </a:solidFill>
            </a:endParaRPr>
          </a:p>
          <a:p>
            <a:pPr marL="0" lvl="0" indent="0" algn="l" rtl="0">
              <a:spcBef>
                <a:spcPts val="0"/>
              </a:spcBef>
              <a:spcAft>
                <a:spcPts val="0"/>
              </a:spcAft>
              <a:buClr>
                <a:schemeClr val="dk1"/>
              </a:buClr>
              <a:buSzPts val="1100"/>
              <a:buFont typeface="Arial"/>
              <a:buNone/>
            </a:pPr>
            <a:r>
              <a:rPr lang="en" sz="2000" b="1" i="1" dirty="0">
                <a:solidFill>
                  <a:schemeClr val="dk1"/>
                </a:solidFill>
              </a:rPr>
              <a:t>Refer to the Evaluation Criteria to insure that you provide a clear description for the points that you expect your school to earn. </a:t>
            </a:r>
            <a:endParaRPr sz="2000" b="1" i="1" dirty="0">
              <a:solidFill>
                <a:schemeClr val="dk1"/>
              </a:solidFill>
            </a:endParaRPr>
          </a:p>
          <a:p>
            <a:pPr marL="0" lvl="0" indent="0" algn="l" rtl="0">
              <a:spcBef>
                <a:spcPts val="0"/>
              </a:spcBef>
              <a:spcAft>
                <a:spcPts val="0"/>
              </a:spcAft>
              <a:buNone/>
            </a:pPr>
            <a:endParaRPr sz="2000" b="1" i="1" dirty="0">
              <a:solidFill>
                <a:schemeClr val="dk1"/>
              </a:solidFill>
            </a:endParaRPr>
          </a:p>
          <a:p>
            <a:pPr marL="0" marR="0" lvl="0" indent="0" algn="l" rtl="0">
              <a:lnSpc>
                <a:spcPct val="100000"/>
              </a:lnSpc>
              <a:spcBef>
                <a:spcPts val="0"/>
              </a:spcBef>
              <a:spcAft>
                <a:spcPts val="0"/>
              </a:spcAft>
              <a:buNone/>
            </a:pPr>
            <a:r>
              <a:rPr lang="en" sz="2000" b="1" dirty="0">
                <a:solidFill>
                  <a:schemeClr val="dk1"/>
                </a:solidFill>
              </a:rPr>
              <a:t>DIRECTIONS: </a:t>
            </a:r>
            <a:r>
              <a:rPr lang="en" sz="2000" dirty="0">
                <a:solidFill>
                  <a:schemeClr val="dk1"/>
                </a:solidFill>
              </a:rPr>
              <a:t>You will add your documentation for this category on the next two slides. </a:t>
            </a:r>
            <a:endParaRPr sz="2000" dirty="0">
              <a:solidFill>
                <a:schemeClr val="dk1"/>
              </a:solidFill>
            </a:endParaRPr>
          </a:p>
          <a:p>
            <a:pPr marL="457200" lvl="0" indent="0" algn="l" rtl="0">
              <a:spcBef>
                <a:spcPts val="0"/>
              </a:spcBef>
              <a:spcAft>
                <a:spcPts val="0"/>
              </a:spcAft>
              <a:buNone/>
            </a:pPr>
            <a:endParaRPr sz="1900" dirty="0">
              <a:solidFill>
                <a:schemeClr val="dk1"/>
              </a:solidFill>
            </a:endParaRPr>
          </a:p>
          <a:p>
            <a:pPr marL="457200" lvl="0" indent="-349250" algn="l" rtl="0">
              <a:spcBef>
                <a:spcPts val="0"/>
              </a:spcBef>
              <a:spcAft>
                <a:spcPts val="0"/>
              </a:spcAft>
              <a:buClr>
                <a:schemeClr val="dk1"/>
              </a:buClr>
              <a:buSzPts val="1900"/>
              <a:buChar char="●"/>
            </a:pPr>
            <a:r>
              <a:rPr lang="en" sz="1900" dirty="0">
                <a:solidFill>
                  <a:schemeClr val="dk1"/>
                </a:solidFill>
              </a:rPr>
              <a:t>Include documentation that supports the efforts claimed on your application  (photos, emails, flyers. etc.).</a:t>
            </a:r>
            <a:endParaRPr sz="2000" dirty="0">
              <a:solidFill>
                <a:schemeClr val="dk1"/>
              </a:solidFill>
            </a:endParaRPr>
          </a:p>
          <a:p>
            <a:pPr marL="0" lvl="0" indent="0" algn="l" rtl="0">
              <a:lnSpc>
                <a:spcPct val="100000"/>
              </a:lnSpc>
              <a:spcBef>
                <a:spcPts val="0"/>
              </a:spcBef>
              <a:spcAft>
                <a:spcPts val="0"/>
              </a:spcAft>
              <a:buNone/>
            </a:pPr>
            <a:endParaRPr sz="2000" dirty="0">
              <a:solidFill>
                <a:schemeClr val="dk1"/>
              </a:solidFill>
            </a:endParaRPr>
          </a:p>
          <a:p>
            <a:pPr marL="0" lvl="0" indent="0" algn="l" rtl="0">
              <a:lnSpc>
                <a:spcPct val="100000"/>
              </a:lnSpc>
              <a:spcBef>
                <a:spcPts val="0"/>
              </a:spcBef>
              <a:spcAft>
                <a:spcPts val="0"/>
              </a:spcAft>
              <a:buNone/>
            </a:pPr>
            <a:endParaRPr sz="2000" dirty="0">
              <a:solidFill>
                <a:schemeClr val="dk1"/>
              </a:solidFill>
            </a:endParaRPr>
          </a:p>
          <a:p>
            <a:pPr marL="0" lvl="0" indent="0" algn="l" rtl="0">
              <a:lnSpc>
                <a:spcPct val="100000"/>
              </a:lnSpc>
              <a:spcBef>
                <a:spcPts val="0"/>
              </a:spcBef>
              <a:spcAft>
                <a:spcPts val="0"/>
              </a:spcAft>
              <a:buNone/>
            </a:pPr>
            <a:endParaRPr sz="2000" b="1" dirty="0">
              <a:solidFill>
                <a:schemeClr val="dk1"/>
              </a:solidFill>
            </a:endParaRPr>
          </a:p>
          <a:p>
            <a:pPr marL="0" lvl="0" indent="0" algn="l" rtl="0">
              <a:lnSpc>
                <a:spcPct val="100000"/>
              </a:lnSpc>
              <a:spcBef>
                <a:spcPts val="0"/>
              </a:spcBef>
              <a:spcAft>
                <a:spcPts val="0"/>
              </a:spcAft>
              <a:buNone/>
            </a:pPr>
            <a:endParaRPr sz="2000" dirty="0">
              <a:solidFill>
                <a:schemeClr val="dk1"/>
              </a:solidFill>
            </a:endParaRPr>
          </a:p>
          <a:p>
            <a:pPr marL="0" marR="0" lvl="0" indent="0" algn="l" rtl="0">
              <a:lnSpc>
                <a:spcPct val="100000"/>
              </a:lnSpc>
              <a:spcBef>
                <a:spcPts val="0"/>
              </a:spcBef>
              <a:spcAft>
                <a:spcPts val="0"/>
              </a:spcAft>
              <a:buNone/>
            </a:pPr>
            <a:endParaRPr sz="2000" dirty="0">
              <a:solidFill>
                <a:schemeClr val="dk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50"/>
          <p:cNvSpPr txBox="1">
            <a:spLocks noGrp="1"/>
          </p:cNvSpPr>
          <p:nvPr>
            <p:ph type="title"/>
          </p:nvPr>
        </p:nvSpPr>
        <p:spPr>
          <a:xfrm>
            <a:off x="178750" y="-44125"/>
            <a:ext cx="7328700" cy="1119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2000" b="1"/>
              <a:t>I</a:t>
            </a:r>
            <a:r>
              <a:rPr lang="en" sz="2000" b="1" i="0" u="none" strike="noStrike" cap="none">
                <a:solidFill>
                  <a:schemeClr val="dk1"/>
                </a:solidFill>
                <a:latin typeface="Arial"/>
                <a:ea typeface="Arial"/>
                <a:cs typeface="Arial"/>
                <a:sym typeface="Arial"/>
              </a:rPr>
              <a:t>V. </a:t>
            </a:r>
            <a:r>
              <a:rPr lang="en" sz="2000" b="1"/>
              <a:t>Everglades Extensions: Above and Beyond</a:t>
            </a:r>
            <a:endParaRPr sz="2000" b="1"/>
          </a:p>
          <a:p>
            <a:pPr marL="0" marR="0" lvl="0" indent="0" algn="l" rtl="0">
              <a:lnSpc>
                <a:spcPct val="100000"/>
              </a:lnSpc>
              <a:spcBef>
                <a:spcPts val="0"/>
              </a:spcBef>
              <a:spcAft>
                <a:spcPts val="0"/>
              </a:spcAft>
              <a:buClr>
                <a:schemeClr val="dk1"/>
              </a:buClr>
              <a:buSzPts val="1100"/>
              <a:buFont typeface="Arial"/>
              <a:buNone/>
            </a:pPr>
            <a:endParaRPr sz="2000" b="1"/>
          </a:p>
        </p:txBody>
      </p:sp>
      <p:sp>
        <p:nvSpPr>
          <p:cNvPr id="401" name="Google Shape;401;p50"/>
          <p:cNvSpPr txBox="1"/>
          <p:nvPr/>
        </p:nvSpPr>
        <p:spPr>
          <a:xfrm>
            <a:off x="328700" y="716325"/>
            <a:ext cx="7198800" cy="460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000000"/>
              </a:solidFill>
              <a:latin typeface="Arial"/>
              <a:ea typeface="Arial"/>
              <a:cs typeface="Arial"/>
              <a:sym typeface="Arial"/>
            </a:endParaRPr>
          </a:p>
        </p:txBody>
      </p:sp>
      <p:sp>
        <p:nvSpPr>
          <p:cNvPr id="402" name="Google Shape;402;p50"/>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35</a:t>
            </a:fld>
            <a:endParaRPr sz="1400" b="1" i="0" u="none" strike="noStrike" cap="none">
              <a:solidFill>
                <a:srgbClr val="FFFFFF"/>
              </a:solidFill>
              <a:latin typeface="Arial"/>
              <a:ea typeface="Arial"/>
              <a:cs typeface="Arial"/>
              <a:sym typeface="Arial"/>
            </a:endParaRPr>
          </a:p>
        </p:txBody>
      </p:sp>
      <p:sp>
        <p:nvSpPr>
          <p:cNvPr id="403" name="Google Shape;403;p50"/>
          <p:cNvSpPr/>
          <p:nvPr/>
        </p:nvSpPr>
        <p:spPr>
          <a:xfrm>
            <a:off x="482600" y="8736725"/>
            <a:ext cx="6952200" cy="739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1" u="none" strike="noStrike" cap="none">
                <a:solidFill>
                  <a:schemeClr val="dk1"/>
                </a:solidFill>
                <a:latin typeface="Arial"/>
                <a:ea typeface="Arial"/>
                <a:cs typeface="Arial"/>
                <a:sym typeface="Arial"/>
              </a:rPr>
              <a:t>Caption for photo(s)</a:t>
            </a:r>
            <a:endParaRPr sz="1400" b="0" i="0" u="none" strike="noStrike" cap="none">
              <a:solidFill>
                <a:srgbClr val="000000"/>
              </a:solidFill>
              <a:latin typeface="Arial"/>
              <a:ea typeface="Arial"/>
              <a:cs typeface="Arial"/>
              <a:sym typeface="Arial"/>
            </a:endParaRPr>
          </a:p>
        </p:txBody>
      </p:sp>
      <p:sp>
        <p:nvSpPr>
          <p:cNvPr id="404" name="Google Shape;404;p50"/>
          <p:cNvSpPr txBox="1"/>
          <p:nvPr/>
        </p:nvSpPr>
        <p:spPr>
          <a:xfrm>
            <a:off x="319800" y="348075"/>
            <a:ext cx="7132800" cy="739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1" u="none" strike="noStrike" cap="none">
                <a:solidFill>
                  <a:srgbClr val="000000"/>
                </a:solidFill>
                <a:latin typeface="Arial"/>
                <a:ea typeface="Arial"/>
                <a:cs typeface="Arial"/>
                <a:sym typeface="Arial"/>
              </a:rPr>
              <a:t>I</a:t>
            </a:r>
            <a:r>
              <a:rPr lang="en" i="1">
                <a:solidFill>
                  <a:schemeClr val="dk1"/>
                </a:solidFill>
              </a:rPr>
              <a:t>nsert 1-4 photos and/or screenshots of other documentation in the space below.</a:t>
            </a:r>
            <a:endParaRPr i="1">
              <a:solidFill>
                <a:schemeClr val="dk1"/>
              </a:solidFill>
            </a:endParaRPr>
          </a:p>
          <a:p>
            <a:pPr marL="0" lvl="0" indent="0" algn="ctr" rtl="0">
              <a:spcBef>
                <a:spcPts val="0"/>
              </a:spcBef>
              <a:spcAft>
                <a:spcPts val="0"/>
              </a:spcAft>
              <a:buClr>
                <a:schemeClr val="dk1"/>
              </a:buClr>
              <a:buSzPts val="1100"/>
              <a:buFont typeface="Arial"/>
              <a:buNone/>
            </a:pPr>
            <a:r>
              <a:rPr lang="en" i="1">
                <a:solidFill>
                  <a:schemeClr val="dk1"/>
                </a:solidFill>
              </a:rPr>
              <a:t>(Max of 2 slides for this indicator - Duplicate this slide if necessary.)</a:t>
            </a:r>
            <a:endParaRPr i="1">
              <a:solidFill>
                <a:schemeClr val="dk1"/>
              </a:solidFill>
            </a:endParaRPr>
          </a:p>
          <a:p>
            <a:pPr marL="0" marR="0" lvl="0" indent="0" algn="ctr" rtl="0">
              <a:lnSpc>
                <a:spcPct val="100000"/>
              </a:lnSpc>
              <a:spcBef>
                <a:spcPts val="0"/>
              </a:spcBef>
              <a:spcAft>
                <a:spcPts val="0"/>
              </a:spcAft>
              <a:buClr>
                <a:srgbClr val="000000"/>
              </a:buClr>
              <a:buSzPts val="1400"/>
              <a:buFont typeface="Arial"/>
              <a:buNone/>
            </a:pPr>
            <a:endParaRPr i="1"/>
          </a:p>
          <a:p>
            <a:pPr marL="0" marR="0" lvl="0" indent="0" algn="ctr" rtl="0">
              <a:lnSpc>
                <a:spcPct val="100000"/>
              </a:lnSpc>
              <a:spcBef>
                <a:spcPts val="0"/>
              </a:spcBef>
              <a:spcAft>
                <a:spcPts val="0"/>
              </a:spcAft>
              <a:buClr>
                <a:srgbClr val="000000"/>
              </a:buClr>
              <a:buSzPts val="1400"/>
              <a:buFont typeface="Arial"/>
              <a:buNone/>
            </a:pPr>
            <a:endParaRPr sz="1400" b="0" i="1" u="none" strike="noStrike" cap="none">
              <a:solidFill>
                <a:srgbClr val="000000"/>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51"/>
          <p:cNvSpPr txBox="1"/>
          <p:nvPr/>
        </p:nvSpPr>
        <p:spPr>
          <a:xfrm>
            <a:off x="328700" y="716325"/>
            <a:ext cx="7198800" cy="460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000000"/>
              </a:solidFill>
              <a:latin typeface="Arial"/>
              <a:ea typeface="Arial"/>
              <a:cs typeface="Arial"/>
              <a:sym typeface="Arial"/>
            </a:endParaRPr>
          </a:p>
        </p:txBody>
      </p:sp>
      <p:sp>
        <p:nvSpPr>
          <p:cNvPr id="410" name="Google Shape;410;p51"/>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36</a:t>
            </a:fld>
            <a:endParaRPr sz="1400" b="1" i="0" u="none" strike="noStrike" cap="none">
              <a:solidFill>
                <a:srgbClr val="FFFFFF"/>
              </a:solidFill>
              <a:latin typeface="Arial"/>
              <a:ea typeface="Arial"/>
              <a:cs typeface="Arial"/>
              <a:sym typeface="Arial"/>
            </a:endParaRPr>
          </a:p>
        </p:txBody>
      </p:sp>
      <p:sp>
        <p:nvSpPr>
          <p:cNvPr id="411" name="Google Shape;411;p51"/>
          <p:cNvSpPr txBox="1"/>
          <p:nvPr/>
        </p:nvSpPr>
        <p:spPr>
          <a:xfrm>
            <a:off x="221850" y="1023725"/>
            <a:ext cx="7328700" cy="8384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3100" i="1" dirty="0"/>
              <a:t>Congratulations! </a:t>
            </a:r>
            <a:endParaRPr sz="3100" i="1" dirty="0"/>
          </a:p>
          <a:p>
            <a:pPr marL="0" lvl="0" indent="0" algn="ctr" rtl="0">
              <a:spcBef>
                <a:spcPts val="0"/>
              </a:spcBef>
              <a:spcAft>
                <a:spcPts val="0"/>
              </a:spcAft>
              <a:buClr>
                <a:schemeClr val="dk1"/>
              </a:buClr>
              <a:buSzPts val="1100"/>
              <a:buFont typeface="Arial"/>
              <a:buNone/>
            </a:pPr>
            <a:r>
              <a:rPr lang="en" sz="3100" i="1" dirty="0"/>
              <a:t>You have completed your documentation for the K-5 Everglades </a:t>
            </a:r>
            <a:r>
              <a:rPr lang="en-US" sz="3100" i="1" dirty="0"/>
              <a:t>Champion Schools Program.</a:t>
            </a:r>
            <a:endParaRPr sz="3100" i="1" dirty="0"/>
          </a:p>
          <a:p>
            <a:pPr marL="0" lvl="0" indent="0" algn="ctr" rtl="0">
              <a:spcBef>
                <a:spcPts val="0"/>
              </a:spcBef>
              <a:spcAft>
                <a:spcPts val="0"/>
              </a:spcAft>
              <a:buClr>
                <a:schemeClr val="dk1"/>
              </a:buClr>
              <a:buSzPts val="1100"/>
              <a:buFont typeface="Arial"/>
              <a:buNone/>
            </a:pPr>
            <a:endParaRPr sz="3100" i="1" dirty="0"/>
          </a:p>
          <a:p>
            <a:pPr marL="0" lvl="0" indent="0" algn="ctr" rtl="0">
              <a:spcBef>
                <a:spcPts val="0"/>
              </a:spcBef>
              <a:spcAft>
                <a:spcPts val="0"/>
              </a:spcAft>
              <a:buClr>
                <a:schemeClr val="dk1"/>
              </a:buClr>
              <a:buSzPts val="1100"/>
              <a:buFont typeface="Arial"/>
              <a:buNone/>
            </a:pPr>
            <a:r>
              <a:rPr lang="en-US" sz="3100" i="1" dirty="0">
                <a:solidFill>
                  <a:schemeClr val="accent5"/>
                </a:solidFill>
              </a:rPr>
              <a:t>Upload this document to your Application.</a:t>
            </a:r>
            <a:endParaRPr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168600" y="-119575"/>
            <a:ext cx="7338900" cy="370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dirty="0">
                <a:solidFill>
                  <a:schemeClr val="dk1"/>
                </a:solidFill>
                <a:latin typeface="Arial"/>
                <a:ea typeface="Arial"/>
                <a:cs typeface="Arial"/>
                <a:sym typeface="Arial"/>
              </a:rPr>
              <a:t>Category I. Professional Development</a:t>
            </a:r>
            <a:endParaRPr sz="2000" b="1" i="0" u="none" strike="noStrike" cap="none" dirty="0">
              <a:solidFill>
                <a:schemeClr val="dk1"/>
              </a:solidFill>
              <a:latin typeface="Arial"/>
              <a:ea typeface="Arial"/>
              <a:cs typeface="Arial"/>
              <a:sym typeface="Arial"/>
            </a:endParaRPr>
          </a:p>
        </p:txBody>
      </p:sp>
      <p:sp>
        <p:nvSpPr>
          <p:cNvPr id="79" name="Google Shape;79;p16"/>
          <p:cNvSpPr txBox="1"/>
          <p:nvPr/>
        </p:nvSpPr>
        <p:spPr>
          <a:xfrm>
            <a:off x="681300" y="897125"/>
            <a:ext cx="6409800" cy="826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600" b="0" i="0" u="none" strike="noStrike" cap="none">
              <a:solidFill>
                <a:srgbClr val="000000"/>
              </a:solidFill>
              <a:latin typeface="Arial"/>
              <a:ea typeface="Arial"/>
              <a:cs typeface="Arial"/>
              <a:sym typeface="Arial"/>
            </a:endParaRPr>
          </a:p>
        </p:txBody>
      </p:sp>
      <p:sp>
        <p:nvSpPr>
          <p:cNvPr id="80" name="Google Shape;80;p16"/>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4</a:t>
            </a:fld>
            <a:endParaRPr sz="1400" b="1" i="0" u="none" strike="noStrike" cap="none">
              <a:solidFill>
                <a:srgbClr val="FFFFFF"/>
              </a:solidFill>
              <a:latin typeface="Arial"/>
              <a:ea typeface="Arial"/>
              <a:cs typeface="Arial"/>
              <a:sym typeface="Arial"/>
            </a:endParaRPr>
          </a:p>
        </p:txBody>
      </p:sp>
      <p:sp>
        <p:nvSpPr>
          <p:cNvPr id="81" name="Google Shape;81;p16"/>
          <p:cNvSpPr txBox="1"/>
          <p:nvPr/>
        </p:nvSpPr>
        <p:spPr>
          <a:xfrm>
            <a:off x="170400" y="326825"/>
            <a:ext cx="7431600" cy="370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600" b="1" dirty="0">
                <a:solidFill>
                  <a:schemeClr val="accent5"/>
                </a:solidFill>
              </a:rPr>
              <a:t>Indicator B. Additional Environmental Trainings</a:t>
            </a:r>
            <a:endParaRPr sz="1600" b="1" dirty="0">
              <a:solidFill>
                <a:schemeClr val="accent5"/>
              </a:solidFill>
            </a:endParaRPr>
          </a:p>
        </p:txBody>
      </p:sp>
      <p:sp>
        <p:nvSpPr>
          <p:cNvPr id="82" name="Google Shape;82;p16"/>
          <p:cNvSpPr/>
          <p:nvPr/>
        </p:nvSpPr>
        <p:spPr>
          <a:xfrm>
            <a:off x="186600" y="2662904"/>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dirty="0">
                <a:solidFill>
                  <a:schemeClr val="dk1"/>
                </a:solidFill>
              </a:rPr>
              <a:t>Insert D</a:t>
            </a:r>
            <a:r>
              <a:rPr lang="en" sz="1400" b="0" i="1" u="none" strike="noStrike" cap="none" dirty="0">
                <a:solidFill>
                  <a:schemeClr val="dk1"/>
                </a:solidFill>
                <a:latin typeface="Arial"/>
                <a:ea typeface="Arial"/>
                <a:cs typeface="Arial"/>
                <a:sym typeface="Arial"/>
              </a:rPr>
              <a:t>ocumentation </a:t>
            </a:r>
            <a:r>
              <a:rPr lang="en" i="1" dirty="0">
                <a:solidFill>
                  <a:schemeClr val="dk1"/>
                </a:solidFill>
              </a:rPr>
              <a:t>Below</a:t>
            </a:r>
            <a:endParaRPr sz="1400" b="0" i="0" u="none" strike="noStrike" cap="none" dirty="0">
              <a:solidFill>
                <a:srgbClr val="000000"/>
              </a:solidFill>
              <a:latin typeface="Arial"/>
              <a:ea typeface="Arial"/>
              <a:cs typeface="Arial"/>
              <a:sym typeface="Arial"/>
            </a:endParaRPr>
          </a:p>
        </p:txBody>
      </p:sp>
      <p:sp>
        <p:nvSpPr>
          <p:cNvPr id="83" name="Google Shape;83;p16"/>
          <p:cNvSpPr/>
          <p:nvPr/>
        </p:nvSpPr>
        <p:spPr>
          <a:xfrm>
            <a:off x="186600" y="697025"/>
            <a:ext cx="7415400" cy="1808987"/>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1" dirty="0">
                <a:solidFill>
                  <a:schemeClr val="dk1"/>
                </a:solidFill>
              </a:rPr>
              <a:t>Documentation </a:t>
            </a:r>
            <a:r>
              <a:rPr lang="en-US" sz="1400" i="1" dirty="0">
                <a:solidFill>
                  <a:schemeClr val="dk1"/>
                </a:solidFill>
              </a:rPr>
              <a:t>for this indicator may include:</a:t>
            </a:r>
          </a:p>
          <a:p>
            <a:pPr marL="457200" indent="-349250">
              <a:buClr>
                <a:schemeClr val="dk1"/>
              </a:buClr>
              <a:buSzPts val="1900"/>
              <a:buFont typeface="Arial"/>
              <a:buChar char="●"/>
            </a:pPr>
            <a:r>
              <a:rPr lang="en-US" sz="1400" i="1" dirty="0">
                <a:solidFill>
                  <a:schemeClr val="dk1"/>
                </a:solidFill>
              </a:rPr>
              <a:t>screenshots or images of PD records spreadsheet (sheet/tab 2) provided by EF  that captures list of modules completed this year with a passing score </a:t>
            </a:r>
          </a:p>
          <a:p>
            <a:pPr marL="457200" lvl="0" indent="-349250" algn="l" rtl="0">
              <a:spcBef>
                <a:spcPts val="0"/>
              </a:spcBef>
              <a:spcAft>
                <a:spcPts val="0"/>
              </a:spcAft>
              <a:buClr>
                <a:schemeClr val="dk1"/>
              </a:buClr>
              <a:buSzPts val="1900"/>
              <a:buChar char="●"/>
            </a:pPr>
            <a:r>
              <a:rPr lang="en-US" sz="1400" i="1" dirty="0">
                <a:solidFill>
                  <a:schemeClr val="dk1"/>
                </a:solidFill>
              </a:rPr>
              <a:t>images of training certificates; </a:t>
            </a:r>
          </a:p>
          <a:p>
            <a:pPr marL="457200" lvl="0" indent="-349250" algn="l" rtl="0">
              <a:spcBef>
                <a:spcPts val="0"/>
              </a:spcBef>
              <a:spcAft>
                <a:spcPts val="0"/>
              </a:spcAft>
              <a:buClr>
                <a:schemeClr val="dk1"/>
              </a:buClr>
              <a:buSzPts val="1900"/>
              <a:buChar char="●"/>
            </a:pPr>
            <a:r>
              <a:rPr lang="en-US" sz="1400" i="1" dirty="0">
                <a:solidFill>
                  <a:schemeClr val="dk1"/>
                </a:solidFill>
              </a:rPr>
              <a:t>training agendas; </a:t>
            </a:r>
          </a:p>
          <a:p>
            <a:pPr marL="457200" lvl="0" indent="-349250" algn="l" rtl="0">
              <a:spcBef>
                <a:spcPts val="0"/>
              </a:spcBef>
              <a:spcAft>
                <a:spcPts val="0"/>
              </a:spcAft>
              <a:buClr>
                <a:schemeClr val="dk1"/>
              </a:buClr>
              <a:buSzPts val="1900"/>
              <a:buChar char="●"/>
            </a:pPr>
            <a:r>
              <a:rPr lang="en-US" sz="1400" i="1" dirty="0">
                <a:solidFill>
                  <a:schemeClr val="dk1"/>
                </a:solidFill>
              </a:rPr>
              <a:t>confirmation emails of participation; or </a:t>
            </a:r>
          </a:p>
          <a:p>
            <a:pPr marL="457200" lvl="0" indent="-349250" algn="l" rtl="0">
              <a:spcBef>
                <a:spcPts val="0"/>
              </a:spcBef>
              <a:spcAft>
                <a:spcPts val="0"/>
              </a:spcAft>
              <a:buClr>
                <a:schemeClr val="dk1"/>
              </a:buClr>
              <a:buSzPts val="1900"/>
              <a:buChar char="●"/>
            </a:pPr>
            <a:r>
              <a:rPr lang="en-US" sz="1400" i="1" dirty="0">
                <a:solidFill>
                  <a:schemeClr val="dk1"/>
                </a:solidFill>
              </a:rPr>
              <a:t>images that capture teacher participation. </a:t>
            </a:r>
          </a:p>
          <a:p>
            <a:pPr marL="457200" indent="-349250">
              <a:buClr>
                <a:schemeClr val="dk1"/>
              </a:buClr>
              <a:buSzPts val="1900"/>
              <a:buFont typeface="Arial"/>
              <a:buChar char="●"/>
            </a:pPr>
            <a:endParaRPr lang="en-US" sz="1400" i="1" dirty="0">
              <a:solidFill>
                <a:schemeClr val="dk1"/>
              </a:solidFill>
            </a:endParaRPr>
          </a:p>
        </p:txBody>
      </p:sp>
      <p:sp>
        <p:nvSpPr>
          <p:cNvPr id="2" name="TextBox 1">
            <a:extLst>
              <a:ext uri="{FF2B5EF4-FFF2-40B4-BE49-F238E27FC236}">
                <a16:creationId xmlns:a16="http://schemas.microsoft.com/office/drawing/2014/main" id="{3EEE9A3B-D67B-52DB-7C46-DCE1E74CB9F8}"/>
              </a:ext>
            </a:extLst>
          </p:cNvPr>
          <p:cNvSpPr txBox="1"/>
          <p:nvPr/>
        </p:nvSpPr>
        <p:spPr>
          <a:xfrm>
            <a:off x="4539781" y="9620002"/>
            <a:ext cx="3887734" cy="307777"/>
          </a:xfrm>
          <a:prstGeom prst="rect">
            <a:avLst/>
          </a:prstGeom>
          <a:noFill/>
        </p:spPr>
        <p:txBody>
          <a:bodyPr wrap="square">
            <a:spAutoFit/>
          </a:bodyPr>
          <a:lstStyle/>
          <a:p>
            <a:r>
              <a:rPr lang="en" sz="1400" b="1" dirty="0">
                <a:solidFill>
                  <a:schemeClr val="dk1"/>
                </a:solidFill>
              </a:rPr>
              <a:t>Duplicate the slide, if necessary.</a:t>
            </a:r>
            <a:r>
              <a:rPr lang="en" sz="1400" dirty="0">
                <a:solidFill>
                  <a:schemeClr val="dk1"/>
                </a:solidFill>
              </a:rPr>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210800" y="435054"/>
            <a:ext cx="7242600" cy="955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dk1"/>
              </a:buClr>
              <a:buSzPts val="2800"/>
              <a:buFont typeface="Arial"/>
              <a:buNone/>
            </a:pPr>
            <a:r>
              <a:rPr lang="en" sz="2600" b="1" i="0" u="none" strike="noStrike" cap="none" dirty="0">
                <a:solidFill>
                  <a:schemeClr val="dk1"/>
                </a:solidFill>
                <a:latin typeface="Arial"/>
                <a:ea typeface="Arial"/>
                <a:cs typeface="Arial"/>
                <a:sym typeface="Arial"/>
              </a:rPr>
              <a:t>Category II.</a:t>
            </a:r>
            <a:br>
              <a:rPr lang="en" sz="2600" b="1" i="0" u="none" strike="noStrike" cap="none" dirty="0">
                <a:solidFill>
                  <a:schemeClr val="dk1"/>
                </a:solidFill>
                <a:latin typeface="Arial"/>
                <a:ea typeface="Arial"/>
                <a:cs typeface="Arial"/>
                <a:sym typeface="Arial"/>
              </a:rPr>
            </a:br>
            <a:r>
              <a:rPr lang="en" sz="2600" b="1" dirty="0"/>
              <a:t>Integrating Everglades Literacy </a:t>
            </a:r>
            <a:br>
              <a:rPr lang="en" sz="2600" b="1" dirty="0"/>
            </a:br>
            <a:r>
              <a:rPr lang="en" sz="2600" b="1" dirty="0"/>
              <a:t>into the Curriculum</a:t>
            </a:r>
            <a:endParaRPr sz="2600" b="1" i="0" u="none" strike="noStrike" cap="none" dirty="0">
              <a:solidFill>
                <a:schemeClr val="dk1"/>
              </a:solidFill>
              <a:latin typeface="Arial"/>
              <a:ea typeface="Arial"/>
              <a:cs typeface="Arial"/>
              <a:sym typeface="Arial"/>
            </a:endParaRPr>
          </a:p>
        </p:txBody>
      </p:sp>
      <p:sp>
        <p:nvSpPr>
          <p:cNvPr id="99" name="Google Shape;99;p18"/>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5</a:t>
            </a:fld>
            <a:endParaRPr sz="1400" b="1" i="0" u="none" strike="noStrike" cap="none">
              <a:solidFill>
                <a:srgbClr val="FFFFFF"/>
              </a:solidFill>
              <a:latin typeface="Arial"/>
              <a:ea typeface="Arial"/>
              <a:cs typeface="Arial"/>
              <a:sym typeface="Arial"/>
            </a:endParaRPr>
          </a:p>
        </p:txBody>
      </p:sp>
      <p:sp>
        <p:nvSpPr>
          <p:cNvPr id="100" name="Google Shape;100;p18"/>
          <p:cNvSpPr/>
          <p:nvPr/>
        </p:nvSpPr>
        <p:spPr>
          <a:xfrm>
            <a:off x="178500" y="3360475"/>
            <a:ext cx="7395575" cy="5290606"/>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400"/>
              <a:buFont typeface="Arial"/>
              <a:buNone/>
            </a:pPr>
            <a:r>
              <a:rPr lang="en" sz="2000" i="1" dirty="0">
                <a:solidFill>
                  <a:srgbClr val="FF0000"/>
                </a:solidFill>
              </a:rPr>
              <a:t>Documentation for this indicator IS REQUIRED to earn points.</a:t>
            </a:r>
            <a:endParaRPr sz="2000" i="1" dirty="0">
              <a:solidFill>
                <a:srgbClr val="FF0000"/>
              </a:solidFill>
            </a:endParaRPr>
          </a:p>
          <a:p>
            <a:pPr marL="0" marR="0" lvl="0" indent="0" algn="ctr" rtl="0">
              <a:lnSpc>
                <a:spcPct val="100000"/>
              </a:lnSpc>
              <a:spcBef>
                <a:spcPts val="0"/>
              </a:spcBef>
              <a:spcAft>
                <a:spcPts val="0"/>
              </a:spcAft>
              <a:buClr>
                <a:srgbClr val="000000"/>
              </a:buClr>
              <a:buSzPts val="1400"/>
              <a:buFont typeface="Arial"/>
              <a:buNone/>
            </a:pPr>
            <a:endParaRPr sz="2000" b="1" i="1" dirty="0">
              <a:solidFill>
                <a:schemeClr val="dk1"/>
              </a:solidFill>
            </a:endParaRPr>
          </a:p>
          <a:p>
            <a:pPr marL="0" marR="0" lvl="0" indent="0" algn="l" rtl="0">
              <a:lnSpc>
                <a:spcPct val="100000"/>
              </a:lnSpc>
              <a:spcBef>
                <a:spcPts val="0"/>
              </a:spcBef>
              <a:spcAft>
                <a:spcPts val="0"/>
              </a:spcAft>
              <a:buClr>
                <a:srgbClr val="000000"/>
              </a:buClr>
              <a:buSzPts val="1400"/>
              <a:buFont typeface="Arial"/>
              <a:buNone/>
            </a:pPr>
            <a:r>
              <a:rPr lang="en" sz="2000" b="1" i="1" dirty="0">
                <a:solidFill>
                  <a:schemeClr val="dk1"/>
                </a:solidFill>
              </a:rPr>
              <a:t>Documentation </a:t>
            </a:r>
            <a:r>
              <a:rPr lang="en" sz="2000" i="1" dirty="0">
                <a:solidFill>
                  <a:schemeClr val="dk1"/>
                </a:solidFill>
              </a:rPr>
              <a:t>may include but is not limited to:</a:t>
            </a:r>
            <a:endParaRPr sz="2000" i="1" dirty="0">
              <a:solidFill>
                <a:schemeClr val="dk1"/>
              </a:solidFill>
            </a:endParaRPr>
          </a:p>
          <a:p>
            <a:pPr marL="457200" marR="0" lvl="0" indent="-355600" algn="l" rtl="0">
              <a:lnSpc>
                <a:spcPct val="100000"/>
              </a:lnSpc>
              <a:spcBef>
                <a:spcPts val="0"/>
              </a:spcBef>
              <a:spcAft>
                <a:spcPts val="0"/>
              </a:spcAft>
              <a:buClr>
                <a:schemeClr val="dk1"/>
              </a:buClr>
              <a:buSzPts val="2000"/>
              <a:buChar char="●"/>
            </a:pPr>
            <a:r>
              <a:rPr lang="en-US" sz="2000" i="1" dirty="0">
                <a:solidFill>
                  <a:schemeClr val="dk1"/>
                </a:solidFill>
              </a:rPr>
              <a:t>I</a:t>
            </a:r>
            <a:r>
              <a:rPr lang="en" sz="2000" i="1" dirty="0">
                <a:solidFill>
                  <a:schemeClr val="dk1"/>
                </a:solidFill>
              </a:rPr>
              <a:t>mages or links to sample student work;</a:t>
            </a:r>
            <a:endParaRPr sz="2000" i="1" dirty="0">
              <a:solidFill>
                <a:schemeClr val="dk1"/>
              </a:solidFill>
            </a:endParaRPr>
          </a:p>
          <a:p>
            <a:pPr marL="457200" marR="0" lvl="0" indent="-355600" algn="l" rtl="0">
              <a:lnSpc>
                <a:spcPct val="100000"/>
              </a:lnSpc>
              <a:spcBef>
                <a:spcPts val="0"/>
              </a:spcBef>
              <a:spcAft>
                <a:spcPts val="0"/>
              </a:spcAft>
              <a:buClr>
                <a:schemeClr val="dk1"/>
              </a:buClr>
              <a:buSzPts val="2000"/>
              <a:buChar char="●"/>
            </a:pPr>
            <a:r>
              <a:rPr lang="en" sz="2000" i="1" dirty="0">
                <a:solidFill>
                  <a:schemeClr val="dk1"/>
                </a:solidFill>
              </a:rPr>
              <a:t>images that capture student engagement during lesson implementation</a:t>
            </a:r>
          </a:p>
          <a:p>
            <a:pPr marL="457200" marR="0" lvl="0" indent="-355600" algn="l" rtl="0">
              <a:lnSpc>
                <a:spcPct val="100000"/>
              </a:lnSpc>
              <a:spcBef>
                <a:spcPts val="0"/>
              </a:spcBef>
              <a:spcAft>
                <a:spcPts val="0"/>
              </a:spcAft>
              <a:buClr>
                <a:schemeClr val="dk1"/>
              </a:buClr>
              <a:buSzPts val="2000"/>
              <a:buChar char="●"/>
            </a:pPr>
            <a:endParaRPr sz="2000" i="1" dirty="0">
              <a:solidFill>
                <a:schemeClr val="dk1"/>
              </a:solidFill>
            </a:endParaRPr>
          </a:p>
          <a:p>
            <a:pPr marL="0" marR="0" lvl="0" indent="0" algn="l" rtl="0">
              <a:lnSpc>
                <a:spcPct val="100000"/>
              </a:lnSpc>
              <a:spcBef>
                <a:spcPts val="0"/>
              </a:spcBef>
              <a:spcAft>
                <a:spcPts val="0"/>
              </a:spcAft>
              <a:buNone/>
            </a:pPr>
            <a:r>
              <a:rPr lang="en" sz="2000" b="1" dirty="0">
                <a:solidFill>
                  <a:schemeClr val="dk1"/>
                </a:solidFill>
              </a:rPr>
              <a:t>DIRECTIONS: </a:t>
            </a:r>
            <a:r>
              <a:rPr lang="en" sz="2000" dirty="0">
                <a:solidFill>
                  <a:schemeClr val="dk1"/>
                </a:solidFill>
              </a:rPr>
              <a:t>You will add your documentation for each grade level of the next 6 slides. You should include documentation for Lesson 1, 2, and 3 for each grade level.</a:t>
            </a:r>
            <a:endParaRPr sz="2000" dirty="0">
              <a:solidFill>
                <a:schemeClr val="dk1"/>
              </a:solidFill>
            </a:endParaRPr>
          </a:p>
          <a:p>
            <a:pPr marL="0" marR="0" lvl="0" indent="0" algn="l" rtl="0">
              <a:lnSpc>
                <a:spcPct val="100000"/>
              </a:lnSpc>
              <a:spcBef>
                <a:spcPts val="0"/>
              </a:spcBef>
              <a:spcAft>
                <a:spcPts val="0"/>
              </a:spcAft>
              <a:buNone/>
            </a:pPr>
            <a:endParaRPr sz="2000" dirty="0">
              <a:solidFill>
                <a:schemeClr val="dk1"/>
              </a:solidFill>
            </a:endParaRPr>
          </a:p>
          <a:p>
            <a:pPr marL="0" lvl="0" indent="0" algn="l" rtl="0">
              <a:spcBef>
                <a:spcPts val="0"/>
              </a:spcBef>
              <a:spcAft>
                <a:spcPts val="0"/>
              </a:spcAft>
              <a:buClr>
                <a:schemeClr val="dk1"/>
              </a:buClr>
              <a:buSzPts val="1100"/>
              <a:buFont typeface="Arial"/>
              <a:buNone/>
            </a:pPr>
            <a:r>
              <a:rPr lang="en" sz="2000" b="1" dirty="0">
                <a:solidFill>
                  <a:schemeClr val="dk1"/>
                </a:solidFill>
              </a:rPr>
              <a:t>One slide has been provided for each grade level. Duplicate if necessary. </a:t>
            </a:r>
            <a:r>
              <a:rPr lang="en" sz="2000" dirty="0">
                <a:solidFill>
                  <a:schemeClr val="dk1"/>
                </a:solidFill>
              </a:rPr>
              <a:t>If you did not implement with one or more of the grade levels, leave the slide blank. </a:t>
            </a:r>
            <a:endParaRPr sz="2000" dirty="0">
              <a:solidFill>
                <a:schemeClr val="dk1"/>
              </a:solidFill>
            </a:endParaRPr>
          </a:p>
        </p:txBody>
      </p:sp>
      <p:sp>
        <p:nvSpPr>
          <p:cNvPr id="101" name="Google Shape;101;p18"/>
          <p:cNvSpPr txBox="1"/>
          <p:nvPr/>
        </p:nvSpPr>
        <p:spPr>
          <a:xfrm>
            <a:off x="210800" y="1881725"/>
            <a:ext cx="7415400" cy="110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solidFill>
                  <a:schemeClr val="accent5"/>
                </a:solidFill>
              </a:rPr>
              <a:t>Indicator A. </a:t>
            </a:r>
            <a:endParaRPr sz="2400" b="1">
              <a:solidFill>
                <a:schemeClr val="accent5"/>
              </a:solidFill>
            </a:endParaRPr>
          </a:p>
          <a:p>
            <a:pPr marL="0" lvl="0" indent="0" algn="ctr" rtl="0">
              <a:spcBef>
                <a:spcPts val="0"/>
              </a:spcBef>
              <a:spcAft>
                <a:spcPts val="0"/>
              </a:spcAft>
              <a:buNone/>
            </a:pPr>
            <a:r>
              <a:rPr lang="en" sz="2400">
                <a:solidFill>
                  <a:schemeClr val="accent5"/>
                </a:solidFill>
              </a:rPr>
              <a:t>Everglades Literacy Teacher Toolkit Implementation</a:t>
            </a:r>
            <a:endParaRPr sz="2400">
              <a:solidFill>
                <a:schemeClr val="accent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107" name="Google Shape;107;p19"/>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dirty="0">
                <a:solidFill>
                  <a:schemeClr val="accent5"/>
                </a:solidFill>
              </a:rPr>
              <a:t>Indicator </a:t>
            </a:r>
            <a:r>
              <a:rPr lang="en" sz="1600" b="1" i="0" u="none" strike="noStrike" cap="none" dirty="0">
                <a:solidFill>
                  <a:schemeClr val="accent5"/>
                </a:solidFill>
                <a:latin typeface="Arial"/>
                <a:ea typeface="Arial"/>
                <a:cs typeface="Arial"/>
                <a:sym typeface="Arial"/>
              </a:rPr>
              <a:t>A. </a:t>
            </a:r>
            <a:r>
              <a:rPr lang="en" sz="1600" b="1" dirty="0">
                <a:solidFill>
                  <a:schemeClr val="accent5"/>
                </a:solidFill>
              </a:rPr>
              <a:t>Everglades Literacy Toolkit Lessons </a:t>
            </a:r>
            <a:r>
              <a:rPr lang="en" b="1" dirty="0">
                <a:solidFill>
                  <a:schemeClr val="accent5"/>
                </a:solidFill>
              </a:rPr>
              <a:t>    </a:t>
            </a: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 									</a:t>
            </a:r>
            <a:r>
              <a:rPr lang="en" b="1" dirty="0"/>
              <a:t> </a:t>
            </a:r>
            <a:endParaRPr sz="1400" b="1"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p:txBody>
      </p:sp>
      <p:sp>
        <p:nvSpPr>
          <p:cNvPr id="108" name="Google Shape;108;p19"/>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6</a:t>
            </a:fld>
            <a:endParaRPr sz="1400" b="1" i="0" u="none" strike="noStrike" cap="none">
              <a:solidFill>
                <a:srgbClr val="FFFFFF"/>
              </a:solidFill>
              <a:latin typeface="Arial"/>
              <a:ea typeface="Arial"/>
              <a:cs typeface="Arial"/>
              <a:sym typeface="Arial"/>
            </a:endParaRPr>
          </a:p>
        </p:txBody>
      </p:sp>
      <p:sp>
        <p:nvSpPr>
          <p:cNvPr id="109" name="Google Shape;109;p19"/>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1" u="none" strike="noStrike" cap="none" dirty="0">
                <a:solidFill>
                  <a:schemeClr val="dk1"/>
                </a:solidFill>
                <a:latin typeface="Arial"/>
                <a:ea typeface="Arial"/>
                <a:cs typeface="Arial"/>
                <a:sym typeface="Arial"/>
              </a:rPr>
              <a:t>Type Description here </a:t>
            </a:r>
            <a:endParaRPr lang="en-US" sz="1400" b="0" i="0" u="none" strike="noStrike" cap="none" dirty="0">
              <a:solidFill>
                <a:srgbClr val="000000"/>
              </a:solidFill>
              <a:latin typeface="Arial"/>
              <a:ea typeface="Arial"/>
              <a:cs typeface="Arial"/>
              <a:sym typeface="Arial"/>
            </a:endParaRPr>
          </a:p>
        </p:txBody>
      </p:sp>
      <p:sp>
        <p:nvSpPr>
          <p:cNvPr id="110" name="Google Shape;110;p19"/>
          <p:cNvSpPr/>
          <p:nvPr/>
        </p:nvSpPr>
        <p:spPr>
          <a:xfrm>
            <a:off x="178500" y="1705498"/>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dirty="0">
                <a:solidFill>
                  <a:schemeClr val="dk1"/>
                </a:solidFill>
              </a:rPr>
              <a:t>Insert</a:t>
            </a:r>
            <a:r>
              <a:rPr lang="en" sz="1400" b="0" i="1" u="none" strike="noStrike" cap="none" dirty="0">
                <a:solidFill>
                  <a:schemeClr val="dk1"/>
                </a:solidFill>
                <a:latin typeface="Arial"/>
                <a:ea typeface="Arial"/>
                <a:cs typeface="Arial"/>
                <a:sym typeface="Arial"/>
              </a:rPr>
              <a:t> documentation below</a:t>
            </a:r>
            <a:endParaRPr sz="1400" b="0" i="0" u="none" strike="noStrike" cap="none" dirty="0">
              <a:solidFill>
                <a:srgbClr val="000000"/>
              </a:solidFill>
              <a:latin typeface="Arial"/>
              <a:ea typeface="Arial"/>
              <a:cs typeface="Arial"/>
              <a:sym typeface="Arial"/>
            </a:endParaRPr>
          </a:p>
        </p:txBody>
      </p:sp>
      <p:sp>
        <p:nvSpPr>
          <p:cNvPr id="111" name="Google Shape;111;p19"/>
          <p:cNvSpPr txBox="1"/>
          <p:nvPr/>
        </p:nvSpPr>
        <p:spPr>
          <a:xfrm>
            <a:off x="1875553" y="581150"/>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dk1"/>
                </a:solidFill>
              </a:rPr>
              <a:t>Documentation for </a:t>
            </a:r>
            <a:r>
              <a:rPr lang="en" sz="1800" b="1" dirty="0">
                <a:solidFill>
                  <a:srgbClr val="6AA84F"/>
                </a:solidFill>
              </a:rPr>
              <a:t>Kindergarten</a:t>
            </a:r>
            <a:r>
              <a:rPr lang="en" b="1" dirty="0">
                <a:solidFill>
                  <a:srgbClr val="0000FF"/>
                </a:solidFill>
              </a:rPr>
              <a:t> </a:t>
            </a:r>
            <a:endParaRPr dirty="0"/>
          </a:p>
        </p:txBody>
      </p:sp>
      <p:sp>
        <p:nvSpPr>
          <p:cNvPr id="3" name="TextBox 2">
            <a:extLst>
              <a:ext uri="{FF2B5EF4-FFF2-40B4-BE49-F238E27FC236}">
                <a16:creationId xmlns:a16="http://schemas.microsoft.com/office/drawing/2014/main" id="{32F8027D-B074-4949-FBCA-EE6E66C30733}"/>
              </a:ext>
            </a:extLst>
          </p:cNvPr>
          <p:cNvSpPr txBox="1"/>
          <p:nvPr/>
        </p:nvSpPr>
        <p:spPr>
          <a:xfrm>
            <a:off x="372448" y="5238572"/>
            <a:ext cx="1089302" cy="307777"/>
          </a:xfrm>
          <a:prstGeom prst="rect">
            <a:avLst/>
          </a:prstGeom>
          <a:noFill/>
        </p:spPr>
        <p:txBody>
          <a:bodyPr wrap="square">
            <a:spAutoFit/>
          </a:bodyPr>
          <a:lstStyle/>
          <a:p>
            <a:r>
              <a:rPr lang="en" sz="1400" b="1" dirty="0">
                <a:solidFill>
                  <a:schemeClr val="dk1"/>
                </a:solidFill>
              </a:rPr>
              <a:t>Lesson 2</a:t>
            </a:r>
            <a:endParaRPr lang="en-US" dirty="0"/>
          </a:p>
        </p:txBody>
      </p:sp>
      <p:sp>
        <p:nvSpPr>
          <p:cNvPr id="4" name="TextBox 3">
            <a:extLst>
              <a:ext uri="{FF2B5EF4-FFF2-40B4-BE49-F238E27FC236}">
                <a16:creationId xmlns:a16="http://schemas.microsoft.com/office/drawing/2014/main" id="{4601FEAF-46CD-BEDE-1B85-47EFCA3838F7}"/>
              </a:ext>
            </a:extLst>
          </p:cNvPr>
          <p:cNvSpPr txBox="1"/>
          <p:nvPr/>
        </p:nvSpPr>
        <p:spPr>
          <a:xfrm>
            <a:off x="372448" y="2522778"/>
            <a:ext cx="1089302" cy="307777"/>
          </a:xfrm>
          <a:prstGeom prst="rect">
            <a:avLst/>
          </a:prstGeom>
          <a:noFill/>
        </p:spPr>
        <p:txBody>
          <a:bodyPr wrap="square">
            <a:spAutoFit/>
          </a:bodyPr>
          <a:lstStyle/>
          <a:p>
            <a:r>
              <a:rPr lang="en" sz="1400" b="1" dirty="0">
                <a:solidFill>
                  <a:schemeClr val="dk1"/>
                </a:solidFill>
              </a:rPr>
              <a:t>Lesson 1</a:t>
            </a:r>
            <a:endParaRPr lang="en-US" dirty="0"/>
          </a:p>
        </p:txBody>
      </p:sp>
      <p:sp>
        <p:nvSpPr>
          <p:cNvPr id="5" name="TextBox 4">
            <a:extLst>
              <a:ext uri="{FF2B5EF4-FFF2-40B4-BE49-F238E27FC236}">
                <a16:creationId xmlns:a16="http://schemas.microsoft.com/office/drawing/2014/main" id="{5EE8DD1A-0EDA-67D5-9A8A-A8661B6B43D6}"/>
              </a:ext>
            </a:extLst>
          </p:cNvPr>
          <p:cNvSpPr txBox="1"/>
          <p:nvPr/>
        </p:nvSpPr>
        <p:spPr>
          <a:xfrm>
            <a:off x="372448" y="7954366"/>
            <a:ext cx="1089302" cy="307777"/>
          </a:xfrm>
          <a:prstGeom prst="rect">
            <a:avLst/>
          </a:prstGeom>
          <a:noFill/>
        </p:spPr>
        <p:txBody>
          <a:bodyPr wrap="square">
            <a:spAutoFit/>
          </a:bodyPr>
          <a:lstStyle/>
          <a:p>
            <a:r>
              <a:rPr lang="en" sz="1400" b="1" dirty="0">
                <a:solidFill>
                  <a:schemeClr val="dk1"/>
                </a:solidFill>
              </a:rPr>
              <a:t>Lesson 3</a:t>
            </a:r>
            <a:endParaRPr lang="en-US" dirty="0"/>
          </a:p>
        </p:txBody>
      </p:sp>
      <p:sp>
        <p:nvSpPr>
          <p:cNvPr id="7" name="TextBox 6">
            <a:extLst>
              <a:ext uri="{FF2B5EF4-FFF2-40B4-BE49-F238E27FC236}">
                <a16:creationId xmlns:a16="http://schemas.microsoft.com/office/drawing/2014/main" id="{4A5CEEA2-3EEB-1DC1-508E-9BE515A74602}"/>
              </a:ext>
            </a:extLst>
          </p:cNvPr>
          <p:cNvSpPr txBox="1"/>
          <p:nvPr/>
        </p:nvSpPr>
        <p:spPr>
          <a:xfrm>
            <a:off x="3566751" y="1662190"/>
            <a:ext cx="4065704" cy="523220"/>
          </a:xfrm>
          <a:prstGeom prst="rect">
            <a:avLst/>
          </a:prstGeom>
          <a:noFill/>
        </p:spPr>
        <p:txBody>
          <a:bodyPr wrap="square">
            <a:spAutoFit/>
          </a:bodyPr>
          <a:lstStyle/>
          <a:p>
            <a:r>
              <a:rPr lang="en" sz="1400" b="1" dirty="0">
                <a:solidFill>
                  <a:schemeClr val="dk1"/>
                </a:solidFill>
              </a:rPr>
              <a:t>Duplicate if necessary.</a:t>
            </a:r>
            <a:r>
              <a:rPr lang="en" sz="1400" dirty="0">
                <a:solidFill>
                  <a:schemeClr val="dk1"/>
                </a:solidFill>
              </a:rPr>
              <a:t> If you did not implement with this grade level, leave the slide blank.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107" name="Google Shape;107;p19"/>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dirty="0">
                <a:solidFill>
                  <a:schemeClr val="accent5"/>
                </a:solidFill>
              </a:rPr>
              <a:t>Indicator </a:t>
            </a:r>
            <a:r>
              <a:rPr lang="en" sz="1600" b="1" i="0" u="none" strike="noStrike" cap="none" dirty="0">
                <a:solidFill>
                  <a:schemeClr val="accent5"/>
                </a:solidFill>
                <a:latin typeface="Arial"/>
                <a:ea typeface="Arial"/>
                <a:cs typeface="Arial"/>
                <a:sym typeface="Arial"/>
              </a:rPr>
              <a:t>A. </a:t>
            </a:r>
            <a:r>
              <a:rPr lang="en" sz="1600" b="1" dirty="0">
                <a:solidFill>
                  <a:schemeClr val="accent5"/>
                </a:solidFill>
              </a:rPr>
              <a:t>Everglades Literacy Toolkit Lessons </a:t>
            </a:r>
            <a:r>
              <a:rPr lang="en" b="1" dirty="0">
                <a:solidFill>
                  <a:schemeClr val="accent5"/>
                </a:solidFill>
              </a:rPr>
              <a:t>    </a:t>
            </a: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 									</a:t>
            </a:r>
            <a:r>
              <a:rPr lang="en" b="1" dirty="0"/>
              <a:t> </a:t>
            </a:r>
            <a:endParaRPr sz="1400" b="1"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p:txBody>
      </p:sp>
      <p:sp>
        <p:nvSpPr>
          <p:cNvPr id="108" name="Google Shape;108;p19"/>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7</a:t>
            </a:fld>
            <a:endParaRPr sz="1400" b="1" i="0" u="none" strike="noStrike" cap="none">
              <a:solidFill>
                <a:srgbClr val="FFFFFF"/>
              </a:solidFill>
              <a:latin typeface="Arial"/>
              <a:ea typeface="Arial"/>
              <a:cs typeface="Arial"/>
              <a:sym typeface="Arial"/>
            </a:endParaRPr>
          </a:p>
        </p:txBody>
      </p:sp>
      <p:sp>
        <p:nvSpPr>
          <p:cNvPr id="109" name="Google Shape;109;p19"/>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1" u="none" strike="noStrike" cap="none" dirty="0">
                <a:solidFill>
                  <a:schemeClr val="dk1"/>
                </a:solidFill>
                <a:latin typeface="Arial"/>
                <a:ea typeface="Arial"/>
                <a:cs typeface="Arial"/>
                <a:sym typeface="Arial"/>
              </a:rPr>
              <a:t>Type Description here </a:t>
            </a:r>
            <a:endParaRPr lang="en-US" sz="1400" b="0" i="0" u="none" strike="noStrike" cap="none" dirty="0">
              <a:solidFill>
                <a:srgbClr val="000000"/>
              </a:solidFill>
              <a:latin typeface="Arial"/>
              <a:ea typeface="Arial"/>
              <a:cs typeface="Arial"/>
              <a:sym typeface="Arial"/>
            </a:endParaRPr>
          </a:p>
        </p:txBody>
      </p:sp>
      <p:sp>
        <p:nvSpPr>
          <p:cNvPr id="110" name="Google Shape;110;p19"/>
          <p:cNvSpPr/>
          <p:nvPr/>
        </p:nvSpPr>
        <p:spPr>
          <a:xfrm>
            <a:off x="178500" y="1705498"/>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dirty="0">
                <a:solidFill>
                  <a:schemeClr val="dk1"/>
                </a:solidFill>
              </a:rPr>
              <a:t>Insert</a:t>
            </a:r>
            <a:r>
              <a:rPr lang="en" sz="1400" b="0" i="1" u="none" strike="noStrike" cap="none" dirty="0">
                <a:solidFill>
                  <a:schemeClr val="dk1"/>
                </a:solidFill>
                <a:latin typeface="Arial"/>
                <a:ea typeface="Arial"/>
                <a:cs typeface="Arial"/>
                <a:sym typeface="Arial"/>
              </a:rPr>
              <a:t> documentation below</a:t>
            </a:r>
            <a:endParaRPr sz="1400" b="0" i="0" u="none" strike="noStrike" cap="none" dirty="0">
              <a:solidFill>
                <a:srgbClr val="000000"/>
              </a:solidFill>
              <a:latin typeface="Arial"/>
              <a:ea typeface="Arial"/>
              <a:cs typeface="Arial"/>
              <a:sym typeface="Arial"/>
            </a:endParaRPr>
          </a:p>
        </p:txBody>
      </p:sp>
      <p:sp>
        <p:nvSpPr>
          <p:cNvPr id="111" name="Google Shape;111;p19"/>
          <p:cNvSpPr txBox="1"/>
          <p:nvPr/>
        </p:nvSpPr>
        <p:spPr>
          <a:xfrm>
            <a:off x="2271904" y="583498"/>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dk1"/>
                </a:solidFill>
              </a:rPr>
              <a:t>Documentation for </a:t>
            </a:r>
            <a:r>
              <a:rPr lang="en" sz="1800" b="1" dirty="0">
                <a:solidFill>
                  <a:srgbClr val="6AA84F"/>
                </a:solidFill>
              </a:rPr>
              <a:t>1</a:t>
            </a:r>
            <a:r>
              <a:rPr lang="en" sz="1800" b="1" baseline="30000" dirty="0">
                <a:solidFill>
                  <a:srgbClr val="6AA84F"/>
                </a:solidFill>
              </a:rPr>
              <a:t>st</a:t>
            </a:r>
            <a:r>
              <a:rPr lang="en" sz="1800" b="1" dirty="0">
                <a:solidFill>
                  <a:srgbClr val="6AA84F"/>
                </a:solidFill>
              </a:rPr>
              <a:t> Grade</a:t>
            </a:r>
            <a:r>
              <a:rPr lang="en" b="1" dirty="0">
                <a:solidFill>
                  <a:srgbClr val="0000FF"/>
                </a:solidFill>
              </a:rPr>
              <a:t> </a:t>
            </a:r>
            <a:endParaRPr dirty="0"/>
          </a:p>
        </p:txBody>
      </p:sp>
      <p:sp>
        <p:nvSpPr>
          <p:cNvPr id="3" name="TextBox 2">
            <a:extLst>
              <a:ext uri="{FF2B5EF4-FFF2-40B4-BE49-F238E27FC236}">
                <a16:creationId xmlns:a16="http://schemas.microsoft.com/office/drawing/2014/main" id="{32F8027D-B074-4949-FBCA-EE6E66C30733}"/>
              </a:ext>
            </a:extLst>
          </p:cNvPr>
          <p:cNvSpPr txBox="1"/>
          <p:nvPr/>
        </p:nvSpPr>
        <p:spPr>
          <a:xfrm>
            <a:off x="372448" y="5238572"/>
            <a:ext cx="1089302" cy="307777"/>
          </a:xfrm>
          <a:prstGeom prst="rect">
            <a:avLst/>
          </a:prstGeom>
          <a:noFill/>
        </p:spPr>
        <p:txBody>
          <a:bodyPr wrap="square">
            <a:spAutoFit/>
          </a:bodyPr>
          <a:lstStyle/>
          <a:p>
            <a:r>
              <a:rPr lang="en" sz="1400" b="1" dirty="0">
                <a:solidFill>
                  <a:schemeClr val="dk1"/>
                </a:solidFill>
              </a:rPr>
              <a:t>Lesson 2</a:t>
            </a:r>
            <a:endParaRPr lang="en-US" dirty="0"/>
          </a:p>
        </p:txBody>
      </p:sp>
      <p:sp>
        <p:nvSpPr>
          <p:cNvPr id="4" name="TextBox 3">
            <a:extLst>
              <a:ext uri="{FF2B5EF4-FFF2-40B4-BE49-F238E27FC236}">
                <a16:creationId xmlns:a16="http://schemas.microsoft.com/office/drawing/2014/main" id="{4601FEAF-46CD-BEDE-1B85-47EFCA3838F7}"/>
              </a:ext>
            </a:extLst>
          </p:cNvPr>
          <p:cNvSpPr txBox="1"/>
          <p:nvPr/>
        </p:nvSpPr>
        <p:spPr>
          <a:xfrm>
            <a:off x="372448" y="2522778"/>
            <a:ext cx="1089302" cy="307777"/>
          </a:xfrm>
          <a:prstGeom prst="rect">
            <a:avLst/>
          </a:prstGeom>
          <a:noFill/>
        </p:spPr>
        <p:txBody>
          <a:bodyPr wrap="square">
            <a:spAutoFit/>
          </a:bodyPr>
          <a:lstStyle/>
          <a:p>
            <a:r>
              <a:rPr lang="en" sz="1400" b="1" dirty="0">
                <a:solidFill>
                  <a:schemeClr val="dk1"/>
                </a:solidFill>
              </a:rPr>
              <a:t>Lesson 1</a:t>
            </a:r>
            <a:endParaRPr lang="en-US" dirty="0"/>
          </a:p>
        </p:txBody>
      </p:sp>
      <p:sp>
        <p:nvSpPr>
          <p:cNvPr id="5" name="TextBox 4">
            <a:extLst>
              <a:ext uri="{FF2B5EF4-FFF2-40B4-BE49-F238E27FC236}">
                <a16:creationId xmlns:a16="http://schemas.microsoft.com/office/drawing/2014/main" id="{5EE8DD1A-0EDA-67D5-9A8A-A8661B6B43D6}"/>
              </a:ext>
            </a:extLst>
          </p:cNvPr>
          <p:cNvSpPr txBox="1"/>
          <p:nvPr/>
        </p:nvSpPr>
        <p:spPr>
          <a:xfrm>
            <a:off x="372448" y="7954366"/>
            <a:ext cx="1089302" cy="307777"/>
          </a:xfrm>
          <a:prstGeom prst="rect">
            <a:avLst/>
          </a:prstGeom>
          <a:noFill/>
        </p:spPr>
        <p:txBody>
          <a:bodyPr wrap="square">
            <a:spAutoFit/>
          </a:bodyPr>
          <a:lstStyle/>
          <a:p>
            <a:r>
              <a:rPr lang="en" sz="1400" b="1" dirty="0">
                <a:solidFill>
                  <a:schemeClr val="dk1"/>
                </a:solidFill>
              </a:rPr>
              <a:t>Lesson 3</a:t>
            </a:r>
            <a:endParaRPr lang="en-US" dirty="0"/>
          </a:p>
        </p:txBody>
      </p:sp>
      <p:sp>
        <p:nvSpPr>
          <p:cNvPr id="7" name="TextBox 6">
            <a:extLst>
              <a:ext uri="{FF2B5EF4-FFF2-40B4-BE49-F238E27FC236}">
                <a16:creationId xmlns:a16="http://schemas.microsoft.com/office/drawing/2014/main" id="{4A5CEEA2-3EEB-1DC1-508E-9BE515A74602}"/>
              </a:ext>
            </a:extLst>
          </p:cNvPr>
          <p:cNvSpPr txBox="1"/>
          <p:nvPr/>
        </p:nvSpPr>
        <p:spPr>
          <a:xfrm>
            <a:off x="3566751" y="1662190"/>
            <a:ext cx="4065704" cy="523220"/>
          </a:xfrm>
          <a:prstGeom prst="rect">
            <a:avLst/>
          </a:prstGeom>
          <a:noFill/>
        </p:spPr>
        <p:txBody>
          <a:bodyPr wrap="square">
            <a:spAutoFit/>
          </a:bodyPr>
          <a:lstStyle/>
          <a:p>
            <a:r>
              <a:rPr lang="en" sz="1400" b="1" dirty="0">
                <a:solidFill>
                  <a:schemeClr val="dk1"/>
                </a:solidFill>
              </a:rPr>
              <a:t>Duplicate if necessary.</a:t>
            </a:r>
            <a:r>
              <a:rPr lang="en" sz="1400" dirty="0">
                <a:solidFill>
                  <a:schemeClr val="dk1"/>
                </a:solidFill>
              </a:rPr>
              <a:t> If you did not implement with this grade level, leave the slide blank. </a:t>
            </a:r>
            <a:endParaRPr lang="en-US" dirty="0"/>
          </a:p>
        </p:txBody>
      </p:sp>
    </p:spTree>
    <p:extLst>
      <p:ext uri="{BB962C8B-B14F-4D97-AF65-F5344CB8AC3E}">
        <p14:creationId xmlns:p14="http://schemas.microsoft.com/office/powerpoint/2010/main" val="1473787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107" name="Google Shape;107;p19"/>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dirty="0">
                <a:solidFill>
                  <a:schemeClr val="accent5"/>
                </a:solidFill>
              </a:rPr>
              <a:t>Indicator </a:t>
            </a:r>
            <a:r>
              <a:rPr lang="en" sz="1600" b="1" i="0" u="none" strike="noStrike" cap="none" dirty="0">
                <a:solidFill>
                  <a:schemeClr val="accent5"/>
                </a:solidFill>
                <a:latin typeface="Arial"/>
                <a:ea typeface="Arial"/>
                <a:cs typeface="Arial"/>
                <a:sym typeface="Arial"/>
              </a:rPr>
              <a:t>A. </a:t>
            </a:r>
            <a:r>
              <a:rPr lang="en" sz="1600" b="1" dirty="0">
                <a:solidFill>
                  <a:schemeClr val="accent5"/>
                </a:solidFill>
              </a:rPr>
              <a:t>Everglades Literacy Toolkit Lessons </a:t>
            </a:r>
            <a:r>
              <a:rPr lang="en" b="1" dirty="0">
                <a:solidFill>
                  <a:schemeClr val="accent5"/>
                </a:solidFill>
              </a:rPr>
              <a:t>    </a:t>
            </a: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 									</a:t>
            </a:r>
            <a:r>
              <a:rPr lang="en" b="1" dirty="0"/>
              <a:t> </a:t>
            </a:r>
            <a:endParaRPr sz="1400" b="1"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p:txBody>
      </p:sp>
      <p:sp>
        <p:nvSpPr>
          <p:cNvPr id="108" name="Google Shape;108;p19"/>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8</a:t>
            </a:fld>
            <a:endParaRPr sz="1400" b="1" i="0" u="none" strike="noStrike" cap="none">
              <a:solidFill>
                <a:srgbClr val="FFFFFF"/>
              </a:solidFill>
              <a:latin typeface="Arial"/>
              <a:ea typeface="Arial"/>
              <a:cs typeface="Arial"/>
              <a:sym typeface="Arial"/>
            </a:endParaRPr>
          </a:p>
        </p:txBody>
      </p:sp>
      <p:sp>
        <p:nvSpPr>
          <p:cNvPr id="109" name="Google Shape;109;p19"/>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1" u="none" strike="noStrike" cap="none" dirty="0">
                <a:solidFill>
                  <a:schemeClr val="dk1"/>
                </a:solidFill>
                <a:latin typeface="Arial"/>
                <a:ea typeface="Arial"/>
                <a:cs typeface="Arial"/>
                <a:sym typeface="Arial"/>
              </a:rPr>
              <a:t>Type Description here </a:t>
            </a:r>
            <a:endParaRPr lang="en-US" sz="1400" b="0" i="0" u="none" strike="noStrike" cap="none" dirty="0">
              <a:solidFill>
                <a:srgbClr val="000000"/>
              </a:solidFill>
              <a:latin typeface="Arial"/>
              <a:ea typeface="Arial"/>
              <a:cs typeface="Arial"/>
              <a:sym typeface="Arial"/>
            </a:endParaRPr>
          </a:p>
        </p:txBody>
      </p:sp>
      <p:sp>
        <p:nvSpPr>
          <p:cNvPr id="110" name="Google Shape;110;p19"/>
          <p:cNvSpPr/>
          <p:nvPr/>
        </p:nvSpPr>
        <p:spPr>
          <a:xfrm>
            <a:off x="178500" y="1705498"/>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dirty="0">
                <a:solidFill>
                  <a:schemeClr val="dk1"/>
                </a:solidFill>
              </a:rPr>
              <a:t>Insert</a:t>
            </a:r>
            <a:r>
              <a:rPr lang="en" sz="1400" b="0" i="1" u="none" strike="noStrike" cap="none" dirty="0">
                <a:solidFill>
                  <a:schemeClr val="dk1"/>
                </a:solidFill>
                <a:latin typeface="Arial"/>
                <a:ea typeface="Arial"/>
                <a:cs typeface="Arial"/>
                <a:sym typeface="Arial"/>
              </a:rPr>
              <a:t> documentation below</a:t>
            </a:r>
            <a:endParaRPr sz="1400" b="0" i="0" u="none" strike="noStrike" cap="none" dirty="0">
              <a:solidFill>
                <a:srgbClr val="000000"/>
              </a:solidFill>
              <a:latin typeface="Arial"/>
              <a:ea typeface="Arial"/>
              <a:cs typeface="Arial"/>
              <a:sym typeface="Arial"/>
            </a:endParaRPr>
          </a:p>
        </p:txBody>
      </p:sp>
      <p:sp>
        <p:nvSpPr>
          <p:cNvPr id="111" name="Google Shape;111;p19"/>
          <p:cNvSpPr txBox="1"/>
          <p:nvPr/>
        </p:nvSpPr>
        <p:spPr>
          <a:xfrm>
            <a:off x="2271904" y="583498"/>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dk1"/>
                </a:solidFill>
              </a:rPr>
              <a:t>Documentation for </a:t>
            </a:r>
            <a:r>
              <a:rPr lang="en" sz="1800" b="1" dirty="0">
                <a:solidFill>
                  <a:srgbClr val="6AA84F"/>
                </a:solidFill>
              </a:rPr>
              <a:t>2nd Grade</a:t>
            </a:r>
            <a:r>
              <a:rPr lang="en" b="1" dirty="0">
                <a:solidFill>
                  <a:srgbClr val="0000FF"/>
                </a:solidFill>
              </a:rPr>
              <a:t> </a:t>
            </a:r>
            <a:endParaRPr dirty="0"/>
          </a:p>
        </p:txBody>
      </p:sp>
      <p:sp>
        <p:nvSpPr>
          <p:cNvPr id="3" name="TextBox 2">
            <a:extLst>
              <a:ext uri="{FF2B5EF4-FFF2-40B4-BE49-F238E27FC236}">
                <a16:creationId xmlns:a16="http://schemas.microsoft.com/office/drawing/2014/main" id="{32F8027D-B074-4949-FBCA-EE6E66C30733}"/>
              </a:ext>
            </a:extLst>
          </p:cNvPr>
          <p:cNvSpPr txBox="1"/>
          <p:nvPr/>
        </p:nvSpPr>
        <p:spPr>
          <a:xfrm>
            <a:off x="372448" y="5238572"/>
            <a:ext cx="1089302" cy="307777"/>
          </a:xfrm>
          <a:prstGeom prst="rect">
            <a:avLst/>
          </a:prstGeom>
          <a:noFill/>
        </p:spPr>
        <p:txBody>
          <a:bodyPr wrap="square">
            <a:spAutoFit/>
          </a:bodyPr>
          <a:lstStyle/>
          <a:p>
            <a:r>
              <a:rPr lang="en" sz="1400" b="1" dirty="0">
                <a:solidFill>
                  <a:schemeClr val="dk1"/>
                </a:solidFill>
              </a:rPr>
              <a:t>Lesson 2</a:t>
            </a:r>
            <a:endParaRPr lang="en-US" dirty="0"/>
          </a:p>
        </p:txBody>
      </p:sp>
      <p:sp>
        <p:nvSpPr>
          <p:cNvPr id="4" name="TextBox 3">
            <a:extLst>
              <a:ext uri="{FF2B5EF4-FFF2-40B4-BE49-F238E27FC236}">
                <a16:creationId xmlns:a16="http://schemas.microsoft.com/office/drawing/2014/main" id="{4601FEAF-46CD-BEDE-1B85-47EFCA3838F7}"/>
              </a:ext>
            </a:extLst>
          </p:cNvPr>
          <p:cNvSpPr txBox="1"/>
          <p:nvPr/>
        </p:nvSpPr>
        <p:spPr>
          <a:xfrm>
            <a:off x="372448" y="2522778"/>
            <a:ext cx="1089302" cy="307777"/>
          </a:xfrm>
          <a:prstGeom prst="rect">
            <a:avLst/>
          </a:prstGeom>
          <a:noFill/>
        </p:spPr>
        <p:txBody>
          <a:bodyPr wrap="square">
            <a:spAutoFit/>
          </a:bodyPr>
          <a:lstStyle/>
          <a:p>
            <a:r>
              <a:rPr lang="en" sz="1400" b="1" dirty="0">
                <a:solidFill>
                  <a:schemeClr val="dk1"/>
                </a:solidFill>
              </a:rPr>
              <a:t>Lesson 1</a:t>
            </a:r>
            <a:endParaRPr lang="en-US" dirty="0"/>
          </a:p>
        </p:txBody>
      </p:sp>
      <p:sp>
        <p:nvSpPr>
          <p:cNvPr id="5" name="TextBox 4">
            <a:extLst>
              <a:ext uri="{FF2B5EF4-FFF2-40B4-BE49-F238E27FC236}">
                <a16:creationId xmlns:a16="http://schemas.microsoft.com/office/drawing/2014/main" id="{5EE8DD1A-0EDA-67D5-9A8A-A8661B6B43D6}"/>
              </a:ext>
            </a:extLst>
          </p:cNvPr>
          <p:cNvSpPr txBox="1"/>
          <p:nvPr/>
        </p:nvSpPr>
        <p:spPr>
          <a:xfrm>
            <a:off x="372448" y="7954366"/>
            <a:ext cx="1089302" cy="307777"/>
          </a:xfrm>
          <a:prstGeom prst="rect">
            <a:avLst/>
          </a:prstGeom>
          <a:noFill/>
        </p:spPr>
        <p:txBody>
          <a:bodyPr wrap="square">
            <a:spAutoFit/>
          </a:bodyPr>
          <a:lstStyle/>
          <a:p>
            <a:r>
              <a:rPr lang="en" sz="1400" b="1" dirty="0">
                <a:solidFill>
                  <a:schemeClr val="dk1"/>
                </a:solidFill>
              </a:rPr>
              <a:t>Lesson 3</a:t>
            </a:r>
            <a:endParaRPr lang="en-US" dirty="0"/>
          </a:p>
        </p:txBody>
      </p:sp>
      <p:sp>
        <p:nvSpPr>
          <p:cNvPr id="7" name="TextBox 6">
            <a:extLst>
              <a:ext uri="{FF2B5EF4-FFF2-40B4-BE49-F238E27FC236}">
                <a16:creationId xmlns:a16="http://schemas.microsoft.com/office/drawing/2014/main" id="{4A5CEEA2-3EEB-1DC1-508E-9BE515A74602}"/>
              </a:ext>
            </a:extLst>
          </p:cNvPr>
          <p:cNvSpPr txBox="1"/>
          <p:nvPr/>
        </p:nvSpPr>
        <p:spPr>
          <a:xfrm>
            <a:off x="3566751" y="1662190"/>
            <a:ext cx="4065704" cy="523220"/>
          </a:xfrm>
          <a:prstGeom prst="rect">
            <a:avLst/>
          </a:prstGeom>
          <a:noFill/>
        </p:spPr>
        <p:txBody>
          <a:bodyPr wrap="square">
            <a:spAutoFit/>
          </a:bodyPr>
          <a:lstStyle/>
          <a:p>
            <a:r>
              <a:rPr lang="en" sz="1400" b="1" dirty="0">
                <a:solidFill>
                  <a:schemeClr val="dk1"/>
                </a:solidFill>
              </a:rPr>
              <a:t>Duplicate if necessary.</a:t>
            </a:r>
            <a:r>
              <a:rPr lang="en" sz="1400" dirty="0">
                <a:solidFill>
                  <a:schemeClr val="dk1"/>
                </a:solidFill>
              </a:rPr>
              <a:t> If you did not implement with this grade level, leave the slide blank. </a:t>
            </a:r>
            <a:endParaRPr lang="en-US" dirty="0"/>
          </a:p>
        </p:txBody>
      </p:sp>
    </p:spTree>
    <p:extLst>
      <p:ext uri="{BB962C8B-B14F-4D97-AF65-F5344CB8AC3E}">
        <p14:creationId xmlns:p14="http://schemas.microsoft.com/office/powerpoint/2010/main" val="1911404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p:nvPr>
        </p:nvSpPr>
        <p:spPr>
          <a:xfrm>
            <a:off x="0" y="-76202"/>
            <a:ext cx="7242600" cy="49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000" b="1" i="0" u="none" strike="noStrike" cap="none">
                <a:solidFill>
                  <a:schemeClr val="dk1"/>
                </a:solidFill>
                <a:latin typeface="Arial"/>
                <a:ea typeface="Arial"/>
                <a:cs typeface="Arial"/>
                <a:sym typeface="Arial"/>
              </a:rPr>
              <a:t>II. </a:t>
            </a:r>
            <a:r>
              <a:rPr lang="en" sz="2000" b="1"/>
              <a:t>Integrating Everglades Literacy into the Curriculum</a:t>
            </a:r>
            <a:endParaRPr sz="2000" b="1" i="0" u="none" strike="noStrike" cap="none">
              <a:solidFill>
                <a:schemeClr val="dk1"/>
              </a:solidFill>
              <a:latin typeface="Arial"/>
              <a:ea typeface="Arial"/>
              <a:cs typeface="Arial"/>
              <a:sym typeface="Arial"/>
            </a:endParaRPr>
          </a:p>
        </p:txBody>
      </p:sp>
      <p:sp>
        <p:nvSpPr>
          <p:cNvPr id="107" name="Google Shape;107;p19"/>
          <p:cNvSpPr txBox="1"/>
          <p:nvPr/>
        </p:nvSpPr>
        <p:spPr>
          <a:xfrm>
            <a:off x="152400" y="297800"/>
            <a:ext cx="7448100" cy="1307100"/>
          </a:xfrm>
          <a:prstGeom prst="rect">
            <a:avLst/>
          </a:prstGeom>
          <a:noFill/>
          <a:ln>
            <a:noFill/>
          </a:ln>
        </p:spPr>
        <p:txBody>
          <a:bodyPr spcFirstLastPara="1" wrap="square" lIns="91425" tIns="91425" rIns="91425" bIns="91425" anchor="t" anchorCtr="0">
            <a:noAutofit/>
          </a:bodyPr>
          <a:lstStyle/>
          <a:p>
            <a:pPr marL="2286000" marR="0" lvl="0" indent="0" algn="r" rtl="0">
              <a:lnSpc>
                <a:spcPct val="100000"/>
              </a:lnSpc>
              <a:spcBef>
                <a:spcPts val="0"/>
              </a:spcBef>
              <a:spcAft>
                <a:spcPts val="0"/>
              </a:spcAft>
              <a:buClr>
                <a:srgbClr val="000000"/>
              </a:buClr>
              <a:buSzPts val="1400"/>
              <a:buFont typeface="Arial"/>
              <a:buNone/>
            </a:pPr>
            <a:r>
              <a:rPr lang="en" sz="1600" b="1" dirty="0">
                <a:solidFill>
                  <a:schemeClr val="accent5"/>
                </a:solidFill>
              </a:rPr>
              <a:t>Indicator </a:t>
            </a:r>
            <a:r>
              <a:rPr lang="en" sz="1600" b="1" i="0" u="none" strike="noStrike" cap="none" dirty="0">
                <a:solidFill>
                  <a:schemeClr val="accent5"/>
                </a:solidFill>
                <a:latin typeface="Arial"/>
                <a:ea typeface="Arial"/>
                <a:cs typeface="Arial"/>
                <a:sym typeface="Arial"/>
              </a:rPr>
              <a:t>A. </a:t>
            </a:r>
            <a:r>
              <a:rPr lang="en" sz="1600" b="1" dirty="0">
                <a:solidFill>
                  <a:schemeClr val="accent5"/>
                </a:solidFill>
              </a:rPr>
              <a:t>Everglades Literacy Toolkit Lessons </a:t>
            </a:r>
            <a:r>
              <a:rPr lang="en" b="1" dirty="0">
                <a:solidFill>
                  <a:schemeClr val="accent5"/>
                </a:solidFill>
              </a:rPr>
              <a:t>    </a:t>
            </a: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endParaRPr b="1" dirty="0">
              <a:solidFill>
                <a:schemeClr val="accent5"/>
              </a:solidFill>
            </a:endParaRPr>
          </a:p>
          <a:p>
            <a:pPr marL="0" marR="0" lvl="0" indent="0" algn="l" rtl="0">
              <a:lnSpc>
                <a:spcPct val="100000"/>
              </a:lnSpc>
              <a:spcBef>
                <a:spcPts val="0"/>
              </a:spcBef>
              <a:spcAft>
                <a:spcPts val="0"/>
              </a:spcAft>
              <a:buClr>
                <a:srgbClr val="000000"/>
              </a:buClr>
              <a:buSzPts val="1400"/>
              <a:buFont typeface="Arial"/>
              <a:buNone/>
            </a:pPr>
            <a:r>
              <a:rPr lang="en" sz="1400" b="1" i="0" u="none" strike="noStrike" cap="none" dirty="0">
                <a:solidFill>
                  <a:srgbClr val="000000"/>
                </a:solidFill>
                <a:latin typeface="Arial"/>
                <a:ea typeface="Arial"/>
                <a:cs typeface="Arial"/>
                <a:sym typeface="Arial"/>
              </a:rPr>
              <a:t> 									</a:t>
            </a:r>
            <a:r>
              <a:rPr lang="en" b="1" dirty="0"/>
              <a:t> </a:t>
            </a:r>
            <a:endParaRPr sz="1400" b="1" i="0" u="none" strike="noStrike" cap="none" dirty="0">
              <a:solidFill>
                <a:srgbClr val="00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Arial"/>
              <a:ea typeface="Arial"/>
              <a:cs typeface="Arial"/>
              <a:sym typeface="Arial"/>
            </a:endParaRPr>
          </a:p>
        </p:txBody>
      </p:sp>
      <p:sp>
        <p:nvSpPr>
          <p:cNvPr id="108" name="Google Shape;108;p19"/>
          <p:cNvSpPr txBox="1">
            <a:spLocks noGrp="1"/>
          </p:cNvSpPr>
          <p:nvPr>
            <p:ph type="sldNum" idx="12"/>
          </p:nvPr>
        </p:nvSpPr>
        <p:spPr>
          <a:xfrm>
            <a:off x="3829624" y="9620002"/>
            <a:ext cx="419100" cy="3702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fld id="{00000000-1234-1234-1234-123412341234}" type="slidenum">
              <a:rPr lang="en" sz="1400" b="1" i="0" u="none" strike="noStrike" cap="none">
                <a:solidFill>
                  <a:srgbClr val="FFFFFF"/>
                </a:solidFill>
                <a:latin typeface="Arial"/>
                <a:ea typeface="Arial"/>
                <a:cs typeface="Arial"/>
                <a:sym typeface="Arial"/>
              </a:rPr>
              <a:t>9</a:t>
            </a:fld>
            <a:endParaRPr sz="1400" b="1" i="0" u="none" strike="noStrike" cap="none">
              <a:solidFill>
                <a:srgbClr val="FFFFFF"/>
              </a:solidFill>
              <a:latin typeface="Arial"/>
              <a:ea typeface="Arial"/>
              <a:cs typeface="Arial"/>
              <a:sym typeface="Arial"/>
            </a:endParaRPr>
          </a:p>
        </p:txBody>
      </p:sp>
      <p:sp>
        <p:nvSpPr>
          <p:cNvPr id="109" name="Google Shape;109;p19"/>
          <p:cNvSpPr/>
          <p:nvPr/>
        </p:nvSpPr>
        <p:spPr>
          <a:xfrm>
            <a:off x="178500" y="649400"/>
            <a:ext cx="7415400" cy="955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1" u="none" strike="noStrike" cap="none" dirty="0">
                <a:solidFill>
                  <a:schemeClr val="dk1"/>
                </a:solidFill>
                <a:latin typeface="Arial"/>
                <a:ea typeface="Arial"/>
                <a:cs typeface="Arial"/>
                <a:sym typeface="Arial"/>
              </a:rPr>
              <a:t>Type Description here </a:t>
            </a:r>
            <a:endParaRPr lang="en-US" sz="1400" b="0" i="0" u="none" strike="noStrike" cap="none" dirty="0">
              <a:solidFill>
                <a:srgbClr val="000000"/>
              </a:solidFill>
              <a:latin typeface="Arial"/>
              <a:ea typeface="Arial"/>
              <a:cs typeface="Arial"/>
              <a:sym typeface="Arial"/>
            </a:endParaRPr>
          </a:p>
        </p:txBody>
      </p:sp>
      <p:sp>
        <p:nvSpPr>
          <p:cNvPr id="110" name="Google Shape;110;p19"/>
          <p:cNvSpPr/>
          <p:nvPr/>
        </p:nvSpPr>
        <p:spPr>
          <a:xfrm>
            <a:off x="178500" y="1705498"/>
            <a:ext cx="2566500" cy="3702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i="1" dirty="0">
                <a:solidFill>
                  <a:schemeClr val="dk1"/>
                </a:solidFill>
              </a:rPr>
              <a:t>Insert</a:t>
            </a:r>
            <a:r>
              <a:rPr lang="en" sz="1400" b="0" i="1" u="none" strike="noStrike" cap="none" dirty="0">
                <a:solidFill>
                  <a:schemeClr val="dk1"/>
                </a:solidFill>
                <a:latin typeface="Arial"/>
                <a:ea typeface="Arial"/>
                <a:cs typeface="Arial"/>
                <a:sym typeface="Arial"/>
              </a:rPr>
              <a:t> documentation below</a:t>
            </a:r>
            <a:endParaRPr sz="1400" b="0" i="0" u="none" strike="noStrike" cap="none" dirty="0">
              <a:solidFill>
                <a:srgbClr val="000000"/>
              </a:solidFill>
              <a:latin typeface="Arial"/>
              <a:ea typeface="Arial"/>
              <a:cs typeface="Arial"/>
              <a:sym typeface="Arial"/>
            </a:endParaRPr>
          </a:p>
        </p:txBody>
      </p:sp>
      <p:sp>
        <p:nvSpPr>
          <p:cNvPr id="111" name="Google Shape;111;p19"/>
          <p:cNvSpPr txBox="1"/>
          <p:nvPr/>
        </p:nvSpPr>
        <p:spPr>
          <a:xfrm>
            <a:off x="2271904" y="583498"/>
            <a:ext cx="7448100" cy="37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dk1"/>
                </a:solidFill>
              </a:rPr>
              <a:t>Documentation for </a:t>
            </a:r>
            <a:r>
              <a:rPr lang="en" sz="1800" b="1" dirty="0">
                <a:solidFill>
                  <a:srgbClr val="6AA84F"/>
                </a:solidFill>
              </a:rPr>
              <a:t>3rd Grade</a:t>
            </a:r>
            <a:r>
              <a:rPr lang="en" b="1" dirty="0">
                <a:solidFill>
                  <a:srgbClr val="0000FF"/>
                </a:solidFill>
              </a:rPr>
              <a:t> </a:t>
            </a:r>
            <a:endParaRPr dirty="0"/>
          </a:p>
        </p:txBody>
      </p:sp>
      <p:sp>
        <p:nvSpPr>
          <p:cNvPr id="3" name="TextBox 2">
            <a:extLst>
              <a:ext uri="{FF2B5EF4-FFF2-40B4-BE49-F238E27FC236}">
                <a16:creationId xmlns:a16="http://schemas.microsoft.com/office/drawing/2014/main" id="{32F8027D-B074-4949-FBCA-EE6E66C30733}"/>
              </a:ext>
            </a:extLst>
          </p:cNvPr>
          <p:cNvSpPr txBox="1"/>
          <p:nvPr/>
        </p:nvSpPr>
        <p:spPr>
          <a:xfrm>
            <a:off x="372448" y="5238572"/>
            <a:ext cx="1089302" cy="307777"/>
          </a:xfrm>
          <a:prstGeom prst="rect">
            <a:avLst/>
          </a:prstGeom>
          <a:noFill/>
        </p:spPr>
        <p:txBody>
          <a:bodyPr wrap="square">
            <a:spAutoFit/>
          </a:bodyPr>
          <a:lstStyle/>
          <a:p>
            <a:r>
              <a:rPr lang="en" sz="1400" b="1" dirty="0">
                <a:solidFill>
                  <a:schemeClr val="dk1"/>
                </a:solidFill>
              </a:rPr>
              <a:t>Lesson 2</a:t>
            </a:r>
            <a:endParaRPr lang="en-US" dirty="0"/>
          </a:p>
        </p:txBody>
      </p:sp>
      <p:sp>
        <p:nvSpPr>
          <p:cNvPr id="4" name="TextBox 3">
            <a:extLst>
              <a:ext uri="{FF2B5EF4-FFF2-40B4-BE49-F238E27FC236}">
                <a16:creationId xmlns:a16="http://schemas.microsoft.com/office/drawing/2014/main" id="{4601FEAF-46CD-BEDE-1B85-47EFCA3838F7}"/>
              </a:ext>
            </a:extLst>
          </p:cNvPr>
          <p:cNvSpPr txBox="1"/>
          <p:nvPr/>
        </p:nvSpPr>
        <p:spPr>
          <a:xfrm>
            <a:off x="372448" y="2522778"/>
            <a:ext cx="1089302" cy="307777"/>
          </a:xfrm>
          <a:prstGeom prst="rect">
            <a:avLst/>
          </a:prstGeom>
          <a:noFill/>
        </p:spPr>
        <p:txBody>
          <a:bodyPr wrap="square">
            <a:spAutoFit/>
          </a:bodyPr>
          <a:lstStyle/>
          <a:p>
            <a:r>
              <a:rPr lang="en" sz="1400" b="1" dirty="0">
                <a:solidFill>
                  <a:schemeClr val="dk1"/>
                </a:solidFill>
              </a:rPr>
              <a:t>Lesson 1</a:t>
            </a:r>
            <a:endParaRPr lang="en-US" dirty="0"/>
          </a:p>
        </p:txBody>
      </p:sp>
      <p:sp>
        <p:nvSpPr>
          <p:cNvPr id="5" name="TextBox 4">
            <a:extLst>
              <a:ext uri="{FF2B5EF4-FFF2-40B4-BE49-F238E27FC236}">
                <a16:creationId xmlns:a16="http://schemas.microsoft.com/office/drawing/2014/main" id="{5EE8DD1A-0EDA-67D5-9A8A-A8661B6B43D6}"/>
              </a:ext>
            </a:extLst>
          </p:cNvPr>
          <p:cNvSpPr txBox="1"/>
          <p:nvPr/>
        </p:nvSpPr>
        <p:spPr>
          <a:xfrm>
            <a:off x="372448" y="7954366"/>
            <a:ext cx="1089302" cy="307777"/>
          </a:xfrm>
          <a:prstGeom prst="rect">
            <a:avLst/>
          </a:prstGeom>
          <a:noFill/>
        </p:spPr>
        <p:txBody>
          <a:bodyPr wrap="square">
            <a:spAutoFit/>
          </a:bodyPr>
          <a:lstStyle/>
          <a:p>
            <a:r>
              <a:rPr lang="en" sz="1400" b="1" dirty="0">
                <a:solidFill>
                  <a:schemeClr val="dk1"/>
                </a:solidFill>
              </a:rPr>
              <a:t>Lesson 3</a:t>
            </a:r>
            <a:endParaRPr lang="en-US" dirty="0"/>
          </a:p>
        </p:txBody>
      </p:sp>
      <p:sp>
        <p:nvSpPr>
          <p:cNvPr id="7" name="TextBox 6">
            <a:extLst>
              <a:ext uri="{FF2B5EF4-FFF2-40B4-BE49-F238E27FC236}">
                <a16:creationId xmlns:a16="http://schemas.microsoft.com/office/drawing/2014/main" id="{4A5CEEA2-3EEB-1DC1-508E-9BE515A74602}"/>
              </a:ext>
            </a:extLst>
          </p:cNvPr>
          <p:cNvSpPr txBox="1"/>
          <p:nvPr/>
        </p:nvSpPr>
        <p:spPr>
          <a:xfrm>
            <a:off x="3566751" y="1662190"/>
            <a:ext cx="4065704" cy="523220"/>
          </a:xfrm>
          <a:prstGeom prst="rect">
            <a:avLst/>
          </a:prstGeom>
          <a:noFill/>
        </p:spPr>
        <p:txBody>
          <a:bodyPr wrap="square">
            <a:spAutoFit/>
          </a:bodyPr>
          <a:lstStyle/>
          <a:p>
            <a:r>
              <a:rPr lang="en" sz="1400" b="1" dirty="0">
                <a:solidFill>
                  <a:schemeClr val="dk1"/>
                </a:solidFill>
              </a:rPr>
              <a:t>Duplicate if necessary.</a:t>
            </a:r>
            <a:r>
              <a:rPr lang="en" sz="1400" dirty="0">
                <a:solidFill>
                  <a:schemeClr val="dk1"/>
                </a:solidFill>
              </a:rPr>
              <a:t> If you did not implement with this grade level, leave the slide blank. </a:t>
            </a:r>
            <a:endParaRPr lang="en-US" dirty="0"/>
          </a:p>
        </p:txBody>
      </p:sp>
    </p:spTree>
    <p:extLst>
      <p:ext uri="{BB962C8B-B14F-4D97-AF65-F5344CB8AC3E}">
        <p14:creationId xmlns:p14="http://schemas.microsoft.com/office/powerpoint/2010/main" val="152860417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C57A1E330E3A44B3FBEC3E02B260B1" ma:contentTypeVersion="15" ma:contentTypeDescription="Create a new document." ma:contentTypeScope="" ma:versionID="5bb753890fa16f06d9f0a8d2e1e3d61d">
  <xsd:schema xmlns:xsd="http://www.w3.org/2001/XMLSchema" xmlns:xs="http://www.w3.org/2001/XMLSchema" xmlns:p="http://schemas.microsoft.com/office/2006/metadata/properties" xmlns:ns2="63e78dcb-4592-45eb-a733-a984fbbcd17e" xmlns:ns3="a2516dd4-b51e-4b25-aa0e-e6a6493a19ed" targetNamespace="http://schemas.microsoft.com/office/2006/metadata/properties" ma:root="true" ma:fieldsID="0f41518979f289b0d9755efa4955f450" ns2:_="" ns3:_="">
    <xsd:import namespace="63e78dcb-4592-45eb-a733-a984fbbcd17e"/>
    <xsd:import namespace="a2516dd4-b51e-4b25-aa0e-e6a6493a19e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e78dcb-4592-45eb-a733-a984fbbcd17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16e9998e-d49b-4717-bc37-ce81b86d4a4b}" ma:internalName="TaxCatchAll" ma:showField="CatchAllData" ma:web="63e78dcb-4592-45eb-a733-a984fbbcd17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2516dd4-b51e-4b25-aa0e-e6a6493a19e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d636f9b-a1b0-416f-adc7-c21d4f9d53a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3e78dcb-4592-45eb-a733-a984fbbcd17e" xsi:nil="true"/>
    <lcf76f155ced4ddcb4097134ff3c332f xmlns="a2516dd4-b51e-4b25-aa0e-e6a6493a19e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4FC26B-0190-4566-9985-6F41371503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e78dcb-4592-45eb-a733-a984fbbcd17e"/>
    <ds:schemaRef ds:uri="a2516dd4-b51e-4b25-aa0e-e6a6493a19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9B49A1-9A39-496D-A77B-91DAAA0A8057}">
  <ds:schemaRefs>
    <ds:schemaRef ds:uri="http://schemas.microsoft.com/office/2006/metadata/properties"/>
    <ds:schemaRef ds:uri="http://schemas.microsoft.com/office/infopath/2007/PartnerControls"/>
    <ds:schemaRef ds:uri="63e78dcb-4592-45eb-a733-a984fbbcd17e"/>
    <ds:schemaRef ds:uri="a2516dd4-b51e-4b25-aa0e-e6a6493a19ed"/>
  </ds:schemaRefs>
</ds:datastoreItem>
</file>

<file path=customXml/itemProps3.xml><?xml version="1.0" encoding="utf-8"?>
<ds:datastoreItem xmlns:ds="http://schemas.openxmlformats.org/officeDocument/2006/customXml" ds:itemID="{3F9F00B1-39CC-4DCC-BBB0-740277120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22517</TotalTime>
  <Words>2141</Words>
  <Application>Microsoft Office PowerPoint</Application>
  <PresentationFormat>Custom</PresentationFormat>
  <Paragraphs>360</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Simple Light</vt:lpstr>
      <vt:lpstr>K-5 Everglades Champion Schools  &lt; Enter the current school year here  ex. 2023-2024 &gt;  Documentation for &lt;Enter Your School Name Here&gt;   </vt:lpstr>
      <vt:lpstr>Category I. Professional Development </vt:lpstr>
      <vt:lpstr>Category I. Professional Development</vt:lpstr>
      <vt:lpstr>Category I. Professional Development</vt:lpstr>
      <vt:lpstr>Category II. Integrating Everglades Literacy  into the Curriculum</vt:lpstr>
      <vt:lpstr>II. Integrating Everglades Literacy into the Curriculum</vt:lpstr>
      <vt:lpstr>II. Integrating Everglades Literacy into the Curriculum</vt:lpstr>
      <vt:lpstr>II. Integrating Everglades Literacy into the Curriculum</vt:lpstr>
      <vt:lpstr>II. Integrating Everglades Literacy into the Curriculum</vt:lpstr>
      <vt:lpstr>II. Integrating Everglades Literacy into the Curriculum</vt:lpstr>
      <vt:lpstr>II. Integrating Everglades Literacy into the Curriculum</vt:lpstr>
      <vt:lpstr>Category II. Integrating Everglades Literacy  into the Curriculum</vt:lpstr>
      <vt:lpstr>II. Integrating Everglades Literacy into the Curriculum</vt:lpstr>
      <vt:lpstr>II. Integrating Everglades Literacy into the Curriculum</vt:lpstr>
      <vt:lpstr>II. Integrating Everglades Literacy into the Curriculum</vt:lpstr>
      <vt:lpstr>II. Integrating Everglades Literacy into the Curriculum</vt:lpstr>
      <vt:lpstr>II. Integrating Everglades Literacy into the Curriculum</vt:lpstr>
      <vt:lpstr>II. Integrating Everglades Literacy into the Curriculum</vt:lpstr>
      <vt:lpstr>Category II. Integrating Everglades Literacy  into the Curriculum</vt:lpstr>
      <vt:lpstr>II. Integrating Everglades Literacy into the Curriculum</vt:lpstr>
      <vt:lpstr>II. Integrating Everglades Literacy into the Curriculum</vt:lpstr>
      <vt:lpstr>II. Integrating Everglades Literacy into the Curriculum</vt:lpstr>
      <vt:lpstr>II. Integrating Everglades Literacy into the Curriculum</vt:lpstr>
      <vt:lpstr>II. Integrating Everglades Literacy into the Curriculum</vt:lpstr>
      <vt:lpstr>II. Integrating Everglades Literacy into the Curriculum</vt:lpstr>
      <vt:lpstr>Cateogry III.  Everglades Community &amp; Culture</vt:lpstr>
      <vt:lpstr>III. Everglades Community &amp; Culture </vt:lpstr>
      <vt:lpstr>III. Everglades Community &amp; Culture</vt:lpstr>
      <vt:lpstr>III. Everglades Community &amp; Culture</vt:lpstr>
      <vt:lpstr>Category III.  Everglades Community &amp; Culture</vt:lpstr>
      <vt:lpstr>III. Everglades Community &amp; Culture</vt:lpstr>
      <vt:lpstr>Category III.  Everglades Community &amp; Culture</vt:lpstr>
      <vt:lpstr>III. Everglades Community &amp; Culture</vt:lpstr>
      <vt:lpstr>Category IV. Everglades Extensions:  Above and Beyond</vt:lpstr>
      <vt:lpstr>IV. Everglades Extensions: Above and Beyond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Everglades Champion Schools 2020-2021  Documentation for &lt;Enter Your School Name Here&gt;</dc:title>
  <dc:creator>Alicia Torres</dc:creator>
  <cp:lastModifiedBy>Alicia Torres</cp:lastModifiedBy>
  <cp:revision>8</cp:revision>
  <dcterms:modified xsi:type="dcterms:W3CDTF">2023-08-10T20:33:02Z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0x0101006CC57A1E330E3A44B3FBEC3E02B260B1</vt:lpwstr>
  </property>
  <property fmtid="{D5CDD505-2E9C-101B-9397-08002B2CF9AE}" pid="3" name="Order">
    <vt:r8>400</vt:r8>
  </property>
  <property fmtid="{D5CDD505-2E9C-101B-9397-08002B2CF9AE}" pid="4" name="MediaServiceImageTags">
    <vt:lpwstr/>
  </property>
</Properties>
</file>