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7FE4E65B_AFBE11F7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19"/>
  </p:notesMasterIdLst>
  <p:sldIdLst>
    <p:sldId id="2145707611" r:id="rId6"/>
    <p:sldId id="2145707613" r:id="rId7"/>
    <p:sldId id="2145707569" r:id="rId8"/>
    <p:sldId id="2145707608" r:id="rId9"/>
    <p:sldId id="2145707603" r:id="rId10"/>
    <p:sldId id="2145707596" r:id="rId11"/>
    <p:sldId id="2145707604" r:id="rId12"/>
    <p:sldId id="420" r:id="rId13"/>
    <p:sldId id="413" r:id="rId14"/>
    <p:sldId id="2145707605" r:id="rId15"/>
    <p:sldId id="2145707606" r:id="rId16"/>
    <p:sldId id="266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4B7702-8D5C-9A08-BC40-768ED434B437}" name="Bianca Cassouto" initials="BC" userId="S::bcassouto@evergladesfoundation.org::c0a868a5-7c41-4e9d-893e-e7a16310bc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695"/>
    <a:srgbClr val="92B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F0C3B5-A589-84B9-60B1-3C3C4F511DEE}" v="3" dt="2024-07-14T15:58:24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682" autoAdjust="0"/>
  </p:normalViewPr>
  <p:slideViewPr>
    <p:cSldViewPr snapToGrid="0" snapToObjects="1">
      <p:cViewPr varScale="1">
        <p:scale>
          <a:sx n="67" d="100"/>
          <a:sy n="67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3" d="100"/>
        <a:sy n="183" d="100"/>
      </p:scale>
      <p:origin x="0" y="-41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omments/modernComment_7FE4E65B_AFBE11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45BAA5-07B8-4D09-A4E9-45EC0540365D}" authorId="{DB4B7702-8D5C-9A08-BC40-768ED434B437}" created="2024-07-14T15:58:24.500">
    <pc:sldMkLst xmlns:pc="http://schemas.microsoft.com/office/powerpoint/2013/main/command">
      <pc:docMk/>
      <pc:sldMk cId="2948469239" sldId="2145707611"/>
    </pc:sldMkLst>
    <p188:txBody>
      <a:bodyPr/>
      <a:lstStyle/>
      <a:p>
        <a:r>
          <a:rPr lang="en-US"/>
          <a:t>insert video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6042E-9154-D645-86E2-911BF7C8BEC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557AD-E6B2-B542-BA5F-6E0C3C5D8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5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https://www.youtube.com/watch?v=ZPNKEAGpZYk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Agenda/List page type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1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Agenda/List page type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57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Agenda/List page type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5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Agenda/List page type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Agenda/List page type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1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Agenda/List page type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72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Agenda/List page type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557AD-E6B2-B542-BA5F-6E0C3C5D81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10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14" name="Google Shape;31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6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1D995-9FA1-5F44-972D-152F4B669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1C106-8FF3-7049-A666-E8FBFD2BC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45659-AE6F-704D-8CA4-666E58AF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306D-35F8-B24C-BCB0-C2910C93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23980-2B1B-604B-9F7E-80E3C9FE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FB8C-E25B-E542-AA00-93203A0F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A6330-2F94-D040-8BCC-FD4F2564B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843B-6840-7E4D-B61B-3B746613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D5CD4-B1F7-7C4F-9AE0-A53B6C2F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D91B-7802-6B48-A1A5-1D4726FC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9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E2D6C-3709-7A45-BC64-2F7795783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76FBE-CBF9-904B-81A1-C5F022020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8418-DBED-064F-8722-7216258F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320BC-DC13-BA43-979F-2CF701EE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9A16-B410-484D-932A-2B1AC295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64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3933C4-7ABC-44A7-8649-D87A89DB0F5C}" type="datetimeFigureOut">
              <a:rPr lang="id-ID" smtClean="0"/>
              <a:t>15/07/2024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A7C5E-6161-46A3-81EF-3D88EA024A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7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10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0091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214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8045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21600" y="0"/>
            <a:ext cx="3708400" cy="56261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2711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680200" y="0"/>
            <a:ext cx="55118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0789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4508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4376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493000" y="0"/>
            <a:ext cx="4699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1463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572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D84A8-E898-0949-A77A-F11E583D5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1295-3A65-C34B-AB68-CC0FF4EA7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7BD4A-03BB-CE47-9861-9410D668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68AE5-365E-1C40-9DC0-4A171E25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74C30-5FD4-4E4D-A717-8A487D58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1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6D908823-E662-4B88-844F-A4612BF46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12454" y="571500"/>
            <a:ext cx="2879546" cy="2897790"/>
          </a:xfrm>
          <a:prstGeom prst="rect">
            <a:avLst/>
          </a:prstGeom>
        </p:spPr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6D908823-E662-4B88-844F-A4612BF467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2908" y="3469290"/>
            <a:ext cx="2879546" cy="289779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616273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H="1">
            <a:off x="6400800" y="0"/>
            <a:ext cx="579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51300" y="742950"/>
            <a:ext cx="4495800" cy="51879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632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342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524380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742950"/>
            <a:ext cx="3333750" cy="54673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51938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093200" y="0"/>
            <a:ext cx="3098800" cy="34671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94400" y="3467100"/>
            <a:ext cx="3098800" cy="33909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174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790940"/>
            <a:ext cx="12192000" cy="206706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DE0F153-A6DB-4E93-A7C4-4695F6D809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5188" y="3417888"/>
            <a:ext cx="2495550" cy="3440113"/>
          </a:xfrm>
          <a:custGeom>
            <a:avLst/>
            <a:gdLst>
              <a:gd name="connsiteX0" fmla="*/ 0 w 2495550"/>
              <a:gd name="connsiteY0" fmla="*/ 0 h 3440113"/>
              <a:gd name="connsiteX1" fmla="*/ 2495550 w 2495550"/>
              <a:gd name="connsiteY1" fmla="*/ 0 h 3440113"/>
              <a:gd name="connsiteX2" fmla="*/ 2495550 w 2495550"/>
              <a:gd name="connsiteY2" fmla="*/ 3440113 h 3440113"/>
              <a:gd name="connsiteX3" fmla="*/ 0 w 2495550"/>
              <a:gd name="connsiteY3" fmla="*/ 3440113 h 344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3440113">
                <a:moveTo>
                  <a:pt x="0" y="0"/>
                </a:moveTo>
                <a:lnTo>
                  <a:pt x="2495550" y="0"/>
                </a:lnTo>
                <a:lnTo>
                  <a:pt x="2495550" y="3440113"/>
                </a:lnTo>
                <a:lnTo>
                  <a:pt x="0" y="3440113"/>
                </a:lnTo>
                <a:close/>
              </a:path>
            </a:pathLst>
          </a:custGeom>
        </p:spPr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FAD245-E01D-4AC7-ABDE-97D65C1093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6638" y="3417888"/>
            <a:ext cx="2495550" cy="3440113"/>
          </a:xfrm>
          <a:custGeom>
            <a:avLst/>
            <a:gdLst>
              <a:gd name="connsiteX0" fmla="*/ 0 w 2495550"/>
              <a:gd name="connsiteY0" fmla="*/ 0 h 3440113"/>
              <a:gd name="connsiteX1" fmla="*/ 2495550 w 2495550"/>
              <a:gd name="connsiteY1" fmla="*/ 0 h 3440113"/>
              <a:gd name="connsiteX2" fmla="*/ 2495550 w 2495550"/>
              <a:gd name="connsiteY2" fmla="*/ 3440113 h 3440113"/>
              <a:gd name="connsiteX3" fmla="*/ 0 w 2495550"/>
              <a:gd name="connsiteY3" fmla="*/ 3440113 h 344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3440113">
                <a:moveTo>
                  <a:pt x="0" y="0"/>
                </a:moveTo>
                <a:lnTo>
                  <a:pt x="2495550" y="0"/>
                </a:lnTo>
                <a:lnTo>
                  <a:pt x="2495550" y="3440113"/>
                </a:lnTo>
                <a:lnTo>
                  <a:pt x="0" y="3440113"/>
                </a:lnTo>
                <a:close/>
              </a:path>
            </a:pathLst>
          </a:custGeom>
        </p:spPr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69248AB1-5B32-4E94-A70E-3671BBC8C6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8089" y="3417888"/>
            <a:ext cx="2498725" cy="3440113"/>
          </a:xfrm>
          <a:custGeom>
            <a:avLst/>
            <a:gdLst>
              <a:gd name="connsiteX0" fmla="*/ 0 w 2498725"/>
              <a:gd name="connsiteY0" fmla="*/ 0 h 3440113"/>
              <a:gd name="connsiteX1" fmla="*/ 2498725 w 2498725"/>
              <a:gd name="connsiteY1" fmla="*/ 0 h 3440113"/>
              <a:gd name="connsiteX2" fmla="*/ 2498725 w 2498725"/>
              <a:gd name="connsiteY2" fmla="*/ 3440113 h 3440113"/>
              <a:gd name="connsiteX3" fmla="*/ 0 w 2498725"/>
              <a:gd name="connsiteY3" fmla="*/ 3440113 h 344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3440113">
                <a:moveTo>
                  <a:pt x="0" y="0"/>
                </a:moveTo>
                <a:lnTo>
                  <a:pt x="2498725" y="0"/>
                </a:lnTo>
                <a:lnTo>
                  <a:pt x="2498725" y="3440113"/>
                </a:lnTo>
                <a:lnTo>
                  <a:pt x="0" y="3440113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2065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33069" y="0"/>
            <a:ext cx="4458931" cy="2286002"/>
          </a:xfrm>
          <a:custGeom>
            <a:avLst/>
            <a:gdLst>
              <a:gd name="connsiteX0" fmla="*/ 0 w 4030133"/>
              <a:gd name="connsiteY0" fmla="*/ 0 h 6858000"/>
              <a:gd name="connsiteX1" fmla="*/ 4030133 w 4030133"/>
              <a:gd name="connsiteY1" fmla="*/ 0 h 6858000"/>
              <a:gd name="connsiteX2" fmla="*/ 4030133 w 4030133"/>
              <a:gd name="connsiteY2" fmla="*/ 6858000 h 6858000"/>
              <a:gd name="connsiteX3" fmla="*/ 0 w 40301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0133" h="6858000">
                <a:moveTo>
                  <a:pt x="0" y="0"/>
                </a:moveTo>
                <a:lnTo>
                  <a:pt x="4030133" y="0"/>
                </a:lnTo>
                <a:lnTo>
                  <a:pt x="4030133" y="6858000"/>
                </a:lnTo>
                <a:lnTo>
                  <a:pt x="0" y="6858000"/>
                </a:lnTo>
                <a:close/>
              </a:path>
            </a:pathLst>
          </a:custGeom>
        </p:spPr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015294" y="3716594"/>
            <a:ext cx="2649795" cy="3141406"/>
          </a:xfrm>
          <a:custGeom>
            <a:avLst/>
            <a:gdLst>
              <a:gd name="connsiteX0" fmla="*/ 0 w 4030133"/>
              <a:gd name="connsiteY0" fmla="*/ 0 h 6858000"/>
              <a:gd name="connsiteX1" fmla="*/ 4030133 w 4030133"/>
              <a:gd name="connsiteY1" fmla="*/ 0 h 6858000"/>
              <a:gd name="connsiteX2" fmla="*/ 4030133 w 4030133"/>
              <a:gd name="connsiteY2" fmla="*/ 6858000 h 6858000"/>
              <a:gd name="connsiteX3" fmla="*/ 0 w 40301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0133" h="6858000">
                <a:moveTo>
                  <a:pt x="0" y="0"/>
                </a:moveTo>
                <a:lnTo>
                  <a:pt x="4030133" y="0"/>
                </a:lnTo>
                <a:lnTo>
                  <a:pt x="4030133" y="6858000"/>
                </a:lnTo>
                <a:lnTo>
                  <a:pt x="0" y="6858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970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D171D-D78A-45DA-8D9C-ED4C04C321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43775" cy="6858000"/>
          </a:xfrm>
          <a:custGeom>
            <a:avLst/>
            <a:gdLst>
              <a:gd name="connsiteX0" fmla="*/ 0 w 7343775"/>
              <a:gd name="connsiteY0" fmla="*/ 0 h 6858000"/>
              <a:gd name="connsiteX1" fmla="*/ 7343775 w 7343775"/>
              <a:gd name="connsiteY1" fmla="*/ 0 h 6858000"/>
              <a:gd name="connsiteX2" fmla="*/ 7343775 w 7343775"/>
              <a:gd name="connsiteY2" fmla="*/ 6858000 h 6858000"/>
              <a:gd name="connsiteX3" fmla="*/ 0 w 73437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3775" h="6858000">
                <a:moveTo>
                  <a:pt x="0" y="0"/>
                </a:moveTo>
                <a:lnTo>
                  <a:pt x="7343775" y="0"/>
                </a:lnTo>
                <a:lnTo>
                  <a:pt x="7343775" y="6858000"/>
                </a:lnTo>
                <a:lnTo>
                  <a:pt x="0" y="6858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1024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8_Deskto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67" y="1224083"/>
            <a:ext cx="6521811" cy="4457772"/>
          </a:xfrm>
          <a:prstGeom prst="rect">
            <a:avLst/>
          </a:prstGeom>
        </p:spPr>
      </p:pic>
      <p:sp>
        <p:nvSpPr>
          <p:cNvPr id="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90417" y="1476021"/>
            <a:ext cx="4946512" cy="31185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15997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0069065" y="0"/>
            <a:ext cx="2122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98104" y="952997"/>
            <a:ext cx="2560026" cy="5383207"/>
            <a:chOff x="3835384" y="1981165"/>
            <a:chExt cx="1711044" cy="3597978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3835384" y="1981165"/>
              <a:ext cx="1711044" cy="3597978"/>
            </a:xfrm>
            <a:custGeom>
              <a:avLst/>
              <a:gdLst>
                <a:gd name="T0" fmla="*/ 37 w 401"/>
                <a:gd name="T1" fmla="*/ 843 h 843"/>
                <a:gd name="T2" fmla="*/ 0 w 401"/>
                <a:gd name="T3" fmla="*/ 806 h 843"/>
                <a:gd name="T4" fmla="*/ 0 w 401"/>
                <a:gd name="T5" fmla="*/ 37 h 843"/>
                <a:gd name="T6" fmla="*/ 37 w 401"/>
                <a:gd name="T7" fmla="*/ 0 h 843"/>
                <a:gd name="T8" fmla="*/ 365 w 401"/>
                <a:gd name="T9" fmla="*/ 0 h 843"/>
                <a:gd name="T10" fmla="*/ 401 w 401"/>
                <a:gd name="T11" fmla="*/ 37 h 843"/>
                <a:gd name="T12" fmla="*/ 401 w 401"/>
                <a:gd name="T13" fmla="*/ 806 h 843"/>
                <a:gd name="T14" fmla="*/ 365 w 401"/>
                <a:gd name="T15" fmla="*/ 843 h 843"/>
                <a:gd name="T16" fmla="*/ 37 w 401"/>
                <a:gd name="T1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843">
                  <a:moveTo>
                    <a:pt x="37" y="843"/>
                  </a:moveTo>
                  <a:cubicBezTo>
                    <a:pt x="16" y="843"/>
                    <a:pt x="0" y="827"/>
                    <a:pt x="0" y="80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5" y="0"/>
                    <a:pt x="401" y="16"/>
                    <a:pt x="401" y="37"/>
                  </a:cubicBezTo>
                  <a:cubicBezTo>
                    <a:pt x="401" y="806"/>
                    <a:pt x="401" y="806"/>
                    <a:pt x="401" y="806"/>
                  </a:cubicBezTo>
                  <a:cubicBezTo>
                    <a:pt x="401" y="827"/>
                    <a:pt x="385" y="843"/>
                    <a:pt x="365" y="843"/>
                  </a:cubicBezTo>
                  <a:lnTo>
                    <a:pt x="37" y="843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31750">
              <a:solidFill>
                <a:schemeClr val="bg1">
                  <a:lumMod val="75000"/>
                </a:schemeClr>
              </a:solidFill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667436" y="2134817"/>
              <a:ext cx="51203" cy="512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684504" y="2151887"/>
              <a:ext cx="12803" cy="128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667436" y="2130547"/>
              <a:ext cx="51203" cy="512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684504" y="2147619"/>
              <a:ext cx="12803" cy="128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675970" y="2139083"/>
              <a:ext cx="34135" cy="34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675970" y="2139083"/>
              <a:ext cx="34135" cy="34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684504" y="2147619"/>
              <a:ext cx="17067" cy="170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684504" y="2147619"/>
              <a:ext cx="17067" cy="170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688771" y="2151888"/>
              <a:ext cx="4269" cy="42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688771" y="2151888"/>
              <a:ext cx="4269" cy="42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583612" y="5247747"/>
              <a:ext cx="214587" cy="214643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942053" y="2497600"/>
              <a:ext cx="1501964" cy="26333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560763" y="2258575"/>
              <a:ext cx="311489" cy="72559"/>
            </a:xfrm>
            <a:custGeom>
              <a:avLst/>
              <a:gdLst>
                <a:gd name="T0" fmla="*/ 8 w 73"/>
                <a:gd name="T1" fmla="*/ 17 h 17"/>
                <a:gd name="T2" fmla="*/ 0 w 73"/>
                <a:gd name="T3" fmla="*/ 9 h 17"/>
                <a:gd name="T4" fmla="*/ 8 w 73"/>
                <a:gd name="T5" fmla="*/ 0 h 17"/>
                <a:gd name="T6" fmla="*/ 65 w 73"/>
                <a:gd name="T7" fmla="*/ 0 h 17"/>
                <a:gd name="T8" fmla="*/ 73 w 73"/>
                <a:gd name="T9" fmla="*/ 9 h 17"/>
                <a:gd name="T10" fmla="*/ 65 w 73"/>
                <a:gd name="T11" fmla="*/ 17 h 17"/>
                <a:gd name="T12" fmla="*/ 8 w 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0" y="0"/>
                    <a:pt x="73" y="4"/>
                    <a:pt x="73" y="9"/>
                  </a:cubicBezTo>
                  <a:cubicBezTo>
                    <a:pt x="73" y="13"/>
                    <a:pt x="70" y="17"/>
                    <a:pt x="65" y="17"/>
                  </a:cubicBezTo>
                  <a:lnTo>
                    <a:pt x="8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577832" y="2279916"/>
              <a:ext cx="277352" cy="29879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458324" y="2271374"/>
              <a:ext cx="46939" cy="469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0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9057701" y="1725613"/>
            <a:ext cx="2246888" cy="394017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36839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3DD7A-A3D1-AE42-A419-98F92134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BC708-62A8-5B40-9D91-29DDD99C8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A571-2372-C445-BBE9-C32C61FA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44FB4-D663-814B-9556-C94DC3B3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9754-D1DC-9541-BDF4-E0DB54A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7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17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>
            <a:spLocks noGrp="1"/>
          </p:cNvSpPr>
          <p:nvPr>
            <p:ph type="pic" idx="2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19" name="Google Shape;19;p23"/>
          <p:cNvSpPr>
            <a:spLocks noGrp="1"/>
          </p:cNvSpPr>
          <p:nvPr>
            <p:ph type="pic" idx="3"/>
          </p:nvPr>
        </p:nvSpPr>
        <p:spPr>
          <a:xfrm>
            <a:off x="0" y="1"/>
            <a:ext cx="609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347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7_Custom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/>
          <p:nvPr/>
        </p:nvSpPr>
        <p:spPr>
          <a:xfrm>
            <a:off x="0" y="4790940"/>
            <a:ext cx="12192000" cy="2067060"/>
          </a:xfrm>
          <a:prstGeom prst="rect">
            <a:avLst/>
          </a:prstGeom>
          <a:solidFill>
            <a:schemeClr val="accen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7"/>
          <p:cNvSpPr>
            <a:spLocks noGrp="1"/>
          </p:cNvSpPr>
          <p:nvPr>
            <p:ph type="pic" idx="2"/>
          </p:nvPr>
        </p:nvSpPr>
        <p:spPr>
          <a:xfrm>
            <a:off x="2135188" y="3417888"/>
            <a:ext cx="2495550" cy="344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1" name="Google Shape;31;p27"/>
          <p:cNvSpPr>
            <a:spLocks noGrp="1"/>
          </p:cNvSpPr>
          <p:nvPr>
            <p:ph type="pic" idx="3"/>
          </p:nvPr>
        </p:nvSpPr>
        <p:spPr>
          <a:xfrm>
            <a:off x="4846638" y="3417888"/>
            <a:ext cx="2495550" cy="344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2" name="Google Shape;32;p27"/>
          <p:cNvSpPr>
            <a:spLocks noGrp="1"/>
          </p:cNvSpPr>
          <p:nvPr>
            <p:ph type="pic" idx="4"/>
          </p:nvPr>
        </p:nvSpPr>
        <p:spPr>
          <a:xfrm>
            <a:off x="7558089" y="3417888"/>
            <a:ext cx="2498725" cy="344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110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294" y="153768"/>
            <a:ext cx="11758507" cy="6550466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621" y="1796891"/>
            <a:ext cx="10926233" cy="452262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42620" y="481920"/>
            <a:ext cx="8915400" cy="802909"/>
          </a:xfrm>
          <a:prstGeom prst="rect">
            <a:avLst/>
          </a:prstGeom>
        </p:spPr>
        <p:txBody>
          <a:bodyPr/>
          <a:lstStyle>
            <a:lvl1pPr algn="l">
              <a:defRPr sz="4000" b="0">
                <a:solidFill>
                  <a:schemeClr val="accent6">
                    <a:lumMod val="75000"/>
                  </a:schemeClr>
                </a:solidFill>
                <a:latin typeface="HelveticaNeue" charset="0"/>
                <a:ea typeface="HelveticaNeue" charset="0"/>
                <a:cs typeface="HelveticaNeue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2533" y="1211742"/>
            <a:ext cx="11616267" cy="533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70347" y="369382"/>
            <a:ext cx="1485871" cy="6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8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EB92A-27DA-1F44-BBB0-F496F137A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AB33-C487-0B4D-8542-F810E3030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DD428-D069-F543-A48B-FCAAB32E1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61A2F-D6DB-B74D-B20B-E0CDE25E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C6E05-8719-4C42-8757-8ED89AEA5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3F598-E2A1-D544-A0F0-95081A2E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7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52B5-615C-5446-8A91-2489FEA6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A8602-B895-F847-A3DF-E2CE0DB9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405ED-0BF8-A24B-B540-B7E2DF24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7835D-3D16-B949-A55D-F7C743600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9B3A7-136A-794B-BC0C-45C91AF42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948E33-DF5F-2E4B-A309-390F1EA3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83F13-7471-4743-935F-924C98F3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48BD6-6992-9C4C-9830-862B7030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FE933-2C87-BA42-96B3-AE8367457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9B94F-F22E-DE46-8C26-F96806C5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8118D-06EC-E847-9472-CC7B5FD2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66522-5BE6-A74C-BEB7-6EBC3574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0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C0036-D321-A840-8AA5-B18149D2A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E5B03E-BC67-354F-AB56-C24A6323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02B23-00DA-D14B-B0A3-041C4F91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5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1F07-419B-8B4A-996B-A4B6159F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3DAD3-BB05-F74A-99D2-1D914E6C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2B9E1-6C3F-804D-A2B1-043C54095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BC65D-5094-F54E-99D5-2830931F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18994-07F9-9841-80B9-9FFB0683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85925-BB22-7D46-A227-6D028DB1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3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6E32-1ACC-EC44-A3D5-B0D11376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9C8D2-BB9B-D54C-BF84-830CE2D6D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207C2-DBCD-1743-B790-4F869B28C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74242-E5B6-C642-8E9A-3DD2E6F4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8AB70-8107-FF41-8E88-D47F2333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A16EF-D613-4946-9B03-92BD8A35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0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BB858-5E73-8B4C-93DB-9519BB78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14FA5-8C93-6C45-B84B-7F5BB2CA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21EF0-8D67-F144-838E-10983DBA9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49141-9C59-C243-975A-9E7525EFEE7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52574-5187-5444-AC12-4261F0D73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74C97-B529-404E-9352-B6B379D16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24B5-6073-2C44-8012-1101CC18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1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8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PNKEAGpZYk?feature=oembed" TargetMode="External"/><Relationship Id="rId5" Type="http://schemas.openxmlformats.org/officeDocument/2006/relationships/image" Target="../media/image6.jpeg"/><Relationship Id="rId4" Type="http://schemas.microsoft.com/office/2018/10/relationships/comments" Target="../comments/modernComment_7FE4E65B_AFBE11F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gladesliteracy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56A83-92D3-CC41-9FD0-87B9D8063960}"/>
              </a:ext>
            </a:extLst>
          </p:cNvPr>
          <p:cNvGrpSpPr/>
          <p:nvPr/>
        </p:nvGrpSpPr>
        <p:grpSpPr>
          <a:xfrm>
            <a:off x="176974" y="202221"/>
            <a:ext cx="11975442" cy="646331"/>
            <a:chOff x="3648635" y="956733"/>
            <a:chExt cx="14587506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D20F8-5300-3E47-AF46-28F3365D7D5F}"/>
                </a:ext>
              </a:extLst>
            </p:cNvPr>
            <p:cNvSpPr txBox="1"/>
            <p:nvPr/>
          </p:nvSpPr>
          <p:spPr>
            <a:xfrm>
              <a:off x="3648635" y="956733"/>
              <a:ext cx="8477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Montserrat ExtraBold" pitchFamily="2" charset="77"/>
                </a:rPr>
                <a:t>EVERGLADES ECOQUEST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AB159F-AF76-A741-B0D2-0990BDCBD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8635" y="1553702"/>
              <a:ext cx="14587506" cy="493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44BEC8B-49A8-A286-F0B9-6209A21F257B}"/>
              </a:ext>
            </a:extLst>
          </p:cNvPr>
          <p:cNvSpPr txBox="1">
            <a:spLocks/>
          </p:cNvSpPr>
          <p:nvPr/>
        </p:nvSpPr>
        <p:spPr>
          <a:xfrm>
            <a:off x="2294912" y="1145406"/>
            <a:ext cx="7238000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nline Media 1" title="Everglades EcoQuest">
            <a:hlinkClick r:id="" action="ppaction://media"/>
            <a:extLst>
              <a:ext uri="{FF2B5EF4-FFF2-40B4-BE49-F238E27FC236}">
                <a16:creationId xmlns:a16="http://schemas.microsoft.com/office/drawing/2014/main" id="{F8A78A13-FC80-F3A5-92EE-1F80F01F87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18375" y="1054470"/>
            <a:ext cx="9692640" cy="547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E9DBCA1-7E34-B1BD-9C09-56B0440752AD}"/>
              </a:ext>
            </a:extLst>
          </p:cNvPr>
          <p:cNvSpPr txBox="1">
            <a:spLocks/>
          </p:cNvSpPr>
          <p:nvPr/>
        </p:nvSpPr>
        <p:spPr>
          <a:xfrm>
            <a:off x="158477" y="940302"/>
            <a:ext cx="11423923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Upon successful completion of a lesson plan and passing the quiz,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students will earn and collect digital badges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11DD3-9FA4-F928-6089-058910EBF394}"/>
              </a:ext>
            </a:extLst>
          </p:cNvPr>
          <p:cNvSpPr/>
          <p:nvPr/>
        </p:nvSpPr>
        <p:spPr>
          <a:xfrm>
            <a:off x="11676586" y="1972070"/>
            <a:ext cx="510459" cy="3745795"/>
          </a:xfrm>
          <a:prstGeom prst="rect">
            <a:avLst/>
          </a:prstGeom>
          <a:pattFill prst="pct1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E52324-43F6-6F9C-A609-DF847DFA4A77}"/>
              </a:ext>
            </a:extLst>
          </p:cNvPr>
          <p:cNvCxnSpPr>
            <a:cxnSpLocks/>
          </p:cNvCxnSpPr>
          <p:nvPr/>
        </p:nvCxnSpPr>
        <p:spPr>
          <a:xfrm flipV="1">
            <a:off x="216558" y="820271"/>
            <a:ext cx="11975442" cy="49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4BC897-85CC-355B-E17A-A431BFEEB3F1}"/>
              </a:ext>
            </a:extLst>
          </p:cNvPr>
          <p:cNvSpPr txBox="1"/>
          <p:nvPr/>
        </p:nvSpPr>
        <p:spPr>
          <a:xfrm>
            <a:off x="216558" y="223302"/>
            <a:ext cx="1040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 ExtraBold" pitchFamily="2" charset="77"/>
              </a:rPr>
              <a:t>Rewards and Recognition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D3778-D433-6512-775C-EB544A13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3" y="1723645"/>
            <a:ext cx="7699592" cy="4640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835F7-1DBD-F17F-BA31-4B65CA7D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06" y="4754088"/>
            <a:ext cx="5618657" cy="20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9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E9DBCA1-7E34-B1BD-9C09-56B0440752AD}"/>
              </a:ext>
            </a:extLst>
          </p:cNvPr>
          <p:cNvSpPr txBox="1">
            <a:spLocks/>
          </p:cNvSpPr>
          <p:nvPr/>
        </p:nvSpPr>
        <p:spPr>
          <a:xfrm>
            <a:off x="158477" y="940302"/>
            <a:ext cx="11423923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Upon completion of a lesson and its quiz, students are presented with the opportunity to play an optional, interactive game. It’s their chance to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explore the Everglades while testing their skills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11DD3-9FA4-F928-6089-058910EBF394}"/>
              </a:ext>
            </a:extLst>
          </p:cNvPr>
          <p:cNvSpPr/>
          <p:nvPr/>
        </p:nvSpPr>
        <p:spPr>
          <a:xfrm>
            <a:off x="11676586" y="1972070"/>
            <a:ext cx="510459" cy="3745795"/>
          </a:xfrm>
          <a:prstGeom prst="rect">
            <a:avLst/>
          </a:prstGeom>
          <a:pattFill prst="pct1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E52324-43F6-6F9C-A609-DF847DFA4A77}"/>
              </a:ext>
            </a:extLst>
          </p:cNvPr>
          <p:cNvCxnSpPr>
            <a:cxnSpLocks/>
          </p:cNvCxnSpPr>
          <p:nvPr/>
        </p:nvCxnSpPr>
        <p:spPr>
          <a:xfrm flipV="1">
            <a:off x="216558" y="820271"/>
            <a:ext cx="11975442" cy="49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4BC897-85CC-355B-E17A-A431BFEEB3F1}"/>
              </a:ext>
            </a:extLst>
          </p:cNvPr>
          <p:cNvSpPr txBox="1"/>
          <p:nvPr/>
        </p:nvSpPr>
        <p:spPr>
          <a:xfrm>
            <a:off x="216558" y="223302"/>
            <a:ext cx="1040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 ExtraBold" pitchFamily="2" charset="77"/>
              </a:rPr>
              <a:t>Interactive Games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34EC9-073D-6F0D-4E54-C309825E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" y="2403217"/>
            <a:ext cx="10217782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28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ster with images of kids using laptops&#10;&#10;Description automatically generated">
            <a:extLst>
              <a:ext uri="{FF2B5EF4-FFF2-40B4-BE49-F238E27FC236}">
                <a16:creationId xmlns:a16="http://schemas.microsoft.com/office/drawing/2014/main" id="{61F88D99-1ABE-DF31-7018-D7111EA46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7" r="9582"/>
          <a:stretch/>
        </p:blipFill>
        <p:spPr>
          <a:xfrm>
            <a:off x="1150189" y="643466"/>
            <a:ext cx="4281271" cy="55710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oster with text and pictures&#10;&#10;Description automatically generated">
            <a:extLst>
              <a:ext uri="{FF2B5EF4-FFF2-40B4-BE49-F238E27FC236}">
                <a16:creationId xmlns:a16="http://schemas.microsoft.com/office/drawing/2014/main" id="{189AEDFE-9A27-C04E-1294-8C4473FBC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1" t="109" r="949" b="765"/>
          <a:stretch/>
        </p:blipFill>
        <p:spPr>
          <a:xfrm>
            <a:off x="6758180" y="643467"/>
            <a:ext cx="42859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1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Google Shape;317;p17"/>
          <p:cNvSpPr txBox="1"/>
          <p:nvPr/>
        </p:nvSpPr>
        <p:spPr>
          <a:xfrm>
            <a:off x="6078322" y="281011"/>
            <a:ext cx="60960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4AB5C4"/>
                </a:solidFill>
                <a:effectLst/>
                <a:uLnTx/>
                <a:uFillTx/>
                <a:latin typeface="Calibri" panose="020F0502020204030204"/>
                <a:ea typeface="Lato Black"/>
                <a:cs typeface="Lato Black"/>
                <a:sym typeface="Lato Black"/>
              </a:rPr>
              <a:t>THANK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8AB833"/>
                </a:solidFill>
                <a:effectLst/>
                <a:uLnTx/>
                <a:uFillTx/>
                <a:latin typeface="Calibri" panose="020F0502020204030204"/>
                <a:ea typeface="Lato Black"/>
                <a:cs typeface="Lato Black"/>
                <a:sym typeface="Lato Black"/>
              </a:rPr>
              <a:t>YOU</a:t>
            </a:r>
            <a:endParaRPr kumimoji="0" sz="8800" b="1" i="0" u="none" strike="noStrike" kern="1200" cap="none" spc="0" normalizeH="0" baseline="0" noProof="0">
              <a:ln>
                <a:noFill/>
              </a:ln>
              <a:solidFill>
                <a:srgbClr val="8AB833"/>
              </a:solidFill>
              <a:effectLst/>
              <a:uLnTx/>
              <a:uFillTx/>
              <a:latin typeface="Calibri" panose="020F0502020204030204"/>
              <a:ea typeface="Lato Black"/>
              <a:cs typeface="Lato Black"/>
              <a:sym typeface="Lato Black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10195775" y="5529959"/>
            <a:ext cx="1996225" cy="13280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92CF7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57806-CAED-2448-9737-540C69A4B928}"/>
              </a:ext>
            </a:extLst>
          </p:cNvPr>
          <p:cNvSpPr txBox="1"/>
          <p:nvPr/>
        </p:nvSpPr>
        <p:spPr>
          <a:xfrm>
            <a:off x="6009384" y="3058071"/>
            <a:ext cx="639555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Website: </a:t>
            </a: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hlinkClick r:id="rId3"/>
              </a:rPr>
              <a:t>www.evergladesliteracy.org</a:t>
            </a: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education@evergladesfoundation.org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4F28E-70B7-B05E-8C62-CCACAD5C5D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489" y="555983"/>
            <a:ext cx="5878937" cy="5878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13C10-3D26-AABC-F3DB-3F5C643B7A5B}"/>
              </a:ext>
            </a:extLst>
          </p:cNvPr>
          <p:cNvSpPr txBox="1"/>
          <p:nvPr/>
        </p:nvSpPr>
        <p:spPr>
          <a:xfrm>
            <a:off x="6158133" y="3898742"/>
            <a:ext cx="6098058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and tag us on social media: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Facebook: @EvergladesLiteracyProgram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Instagram: @EvergladesFoundation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Twitter: @TeachEverglades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C5014EF-9AD5-1ABE-B38E-583B7A366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74" y="5840811"/>
            <a:ext cx="1662426" cy="7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6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56A83-92D3-CC41-9FD0-87B9D8063960}"/>
              </a:ext>
            </a:extLst>
          </p:cNvPr>
          <p:cNvGrpSpPr/>
          <p:nvPr/>
        </p:nvGrpSpPr>
        <p:grpSpPr>
          <a:xfrm>
            <a:off x="176974" y="202221"/>
            <a:ext cx="11975442" cy="646331"/>
            <a:chOff x="3648635" y="956733"/>
            <a:chExt cx="14587506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D20F8-5300-3E47-AF46-28F3365D7D5F}"/>
                </a:ext>
              </a:extLst>
            </p:cNvPr>
            <p:cNvSpPr txBox="1"/>
            <p:nvPr/>
          </p:nvSpPr>
          <p:spPr>
            <a:xfrm>
              <a:off x="3648635" y="956733"/>
              <a:ext cx="8477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Montserrat ExtraBold" pitchFamily="2" charset="77"/>
                </a:rPr>
                <a:t>EVERGLADES ECOQUEST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AB159F-AF76-A741-B0D2-0990BDCBD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8635" y="1553702"/>
              <a:ext cx="14587506" cy="493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44BEC8B-49A8-A286-F0B9-6209A21F257B}"/>
              </a:ext>
            </a:extLst>
          </p:cNvPr>
          <p:cNvSpPr txBox="1">
            <a:spLocks/>
          </p:cNvSpPr>
          <p:nvPr/>
        </p:nvSpPr>
        <p:spPr>
          <a:xfrm>
            <a:off x="2294912" y="1145406"/>
            <a:ext cx="7238000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 descr="A video game screen with cartoon animals and plants&#10;&#10;Description automatically generated">
            <a:extLst>
              <a:ext uri="{FF2B5EF4-FFF2-40B4-BE49-F238E27FC236}">
                <a16:creationId xmlns:a16="http://schemas.microsoft.com/office/drawing/2014/main" id="{086FD00A-C910-9C20-7487-E3C378B56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04" y="1275028"/>
            <a:ext cx="8513815" cy="47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84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AB159F-AF76-A741-B0D2-0990BDCBD1E9}"/>
              </a:ext>
            </a:extLst>
          </p:cNvPr>
          <p:cNvCxnSpPr>
            <a:cxnSpLocks/>
          </p:cNvCxnSpPr>
          <p:nvPr/>
        </p:nvCxnSpPr>
        <p:spPr>
          <a:xfrm>
            <a:off x="85511" y="913414"/>
            <a:ext cx="845629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E75344-DC88-4241-B1C4-F54CCF167CD6}"/>
              </a:ext>
            </a:extLst>
          </p:cNvPr>
          <p:cNvSpPr txBox="1"/>
          <p:nvPr/>
        </p:nvSpPr>
        <p:spPr>
          <a:xfrm>
            <a:off x="-173740" y="1178695"/>
            <a:ext cx="578921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Free web-based learning platform for all ages 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4 Quests, aligned to Florida Standards 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Text, videos, quizzes, and games 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Badges earned after each lesson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Water droplets are earned in quizzes and used for extra lives</a:t>
            </a:r>
          </a:p>
          <a:p>
            <a:pPr marL="1371600" lvl="2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BFAAA-6402-F33A-7A3C-D151FC0913BC}"/>
              </a:ext>
            </a:extLst>
          </p:cNvPr>
          <p:cNvSpPr txBox="1"/>
          <p:nvPr/>
        </p:nvSpPr>
        <p:spPr>
          <a:xfrm>
            <a:off x="254457" y="291540"/>
            <a:ext cx="5361017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b">
            <a:spAutoFit/>
          </a:bodyPr>
          <a:lstStyle>
            <a:lvl1pPr>
              <a:defRPr sz="72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rPr lang="en-US" sz="3000" cap="all" dirty="0">
                <a:solidFill>
                  <a:schemeClr val="tx1"/>
                </a:solidFill>
                <a:latin typeface="Montserrat ExtraBold" panose="00000900000000000000" pitchFamily="2" charset="0"/>
              </a:rPr>
              <a:t>Everglades Ecoquest </a:t>
            </a:r>
            <a:endParaRPr sz="3000" cap="all" dirty="0">
              <a:solidFill>
                <a:schemeClr val="tx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5" name="Picture 4" descr="A children looking at a computer&#10;&#10;Description automatically generated">
            <a:extLst>
              <a:ext uri="{FF2B5EF4-FFF2-40B4-BE49-F238E27FC236}">
                <a16:creationId xmlns:a16="http://schemas.microsoft.com/office/drawing/2014/main" id="{7241BB60-8651-9163-FEC1-28772E649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82" y="410080"/>
            <a:ext cx="621982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56A83-92D3-CC41-9FD0-87B9D8063960}"/>
              </a:ext>
            </a:extLst>
          </p:cNvPr>
          <p:cNvGrpSpPr/>
          <p:nvPr/>
        </p:nvGrpSpPr>
        <p:grpSpPr>
          <a:xfrm>
            <a:off x="176974" y="202221"/>
            <a:ext cx="11975442" cy="646331"/>
            <a:chOff x="3648635" y="956733"/>
            <a:chExt cx="14587506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D20F8-5300-3E47-AF46-28F3365D7D5F}"/>
                </a:ext>
              </a:extLst>
            </p:cNvPr>
            <p:cNvSpPr txBox="1"/>
            <p:nvPr/>
          </p:nvSpPr>
          <p:spPr>
            <a:xfrm>
              <a:off x="3648635" y="956733"/>
              <a:ext cx="8477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Montserrat ExtraBold" pitchFamily="2" charset="77"/>
                </a:rPr>
                <a:t>Login Access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AB159F-AF76-A741-B0D2-0990BDCBD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8635" y="1553702"/>
              <a:ext cx="14587506" cy="493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44BEC8B-49A8-A286-F0B9-6209A21F257B}"/>
              </a:ext>
            </a:extLst>
          </p:cNvPr>
          <p:cNvSpPr txBox="1">
            <a:spLocks/>
          </p:cNvSpPr>
          <p:nvPr/>
        </p:nvSpPr>
        <p:spPr>
          <a:xfrm>
            <a:off x="2294912" y="1145406"/>
            <a:ext cx="7238000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Students will enter their unique code.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+mn-lt"/>
              </a:rPr>
              <a:t>No personal registration info is required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B91D3C-B1C7-A7E7-DFFE-E679A2F3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77" y="2505814"/>
            <a:ext cx="7191836" cy="40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1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56A83-92D3-CC41-9FD0-87B9D8063960}"/>
              </a:ext>
            </a:extLst>
          </p:cNvPr>
          <p:cNvGrpSpPr/>
          <p:nvPr/>
        </p:nvGrpSpPr>
        <p:grpSpPr>
          <a:xfrm>
            <a:off x="256142" y="87092"/>
            <a:ext cx="11975442" cy="769442"/>
            <a:chOff x="3648635" y="833622"/>
            <a:chExt cx="14587506" cy="7694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D20F8-5300-3E47-AF46-28F3365D7D5F}"/>
                </a:ext>
              </a:extLst>
            </p:cNvPr>
            <p:cNvSpPr txBox="1"/>
            <p:nvPr/>
          </p:nvSpPr>
          <p:spPr>
            <a:xfrm>
              <a:off x="3648635" y="833622"/>
              <a:ext cx="84777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Montserrat ExtraBold" panose="00000900000000000000" pitchFamily="2" charset="0"/>
                </a:rPr>
                <a:t>Navigation</a:t>
              </a:r>
              <a:r>
                <a:rPr lang="en-US" sz="4400" b="1" dirty="0"/>
                <a:t> </a:t>
              </a:r>
              <a:r>
                <a:rPr lang="en-US" sz="4400" b="1" dirty="0">
                  <a:latin typeface="Montserrat ExtraBold" panose="00000900000000000000" pitchFamily="2" charset="0"/>
                </a:rPr>
                <a:t>Map</a:t>
              </a:r>
              <a:r>
                <a:rPr lang="en-US" sz="4400" b="1" dirty="0"/>
                <a:t> 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AB159F-AF76-A741-B0D2-0990BDCBD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8635" y="1553702"/>
              <a:ext cx="14587506" cy="493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44BEC8B-49A8-A286-F0B9-6209A21F257B}"/>
              </a:ext>
            </a:extLst>
          </p:cNvPr>
          <p:cNvSpPr txBox="1">
            <a:spLocks/>
          </p:cNvSpPr>
          <p:nvPr/>
        </p:nvSpPr>
        <p:spPr>
          <a:xfrm>
            <a:off x="791689" y="1038529"/>
            <a:ext cx="9671456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Students are presented with a map of the Everglades with clickable/touchable areas to explore. As new lessons and content are added to the application, 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the number of interactive areas will grow.​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8D7D0-4FDA-2291-C160-7E4DB730C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084" y="2263487"/>
            <a:ext cx="777307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8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56A83-92D3-CC41-9FD0-87B9D8063960}"/>
              </a:ext>
            </a:extLst>
          </p:cNvPr>
          <p:cNvGrpSpPr/>
          <p:nvPr/>
        </p:nvGrpSpPr>
        <p:grpSpPr>
          <a:xfrm>
            <a:off x="216558" y="173940"/>
            <a:ext cx="11975442" cy="695693"/>
            <a:chOff x="3648635" y="907371"/>
            <a:chExt cx="14587506" cy="6956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D20F8-5300-3E47-AF46-28F3365D7D5F}"/>
                </a:ext>
              </a:extLst>
            </p:cNvPr>
            <p:cNvSpPr txBox="1"/>
            <p:nvPr/>
          </p:nvSpPr>
          <p:spPr>
            <a:xfrm>
              <a:off x="3726355" y="907371"/>
              <a:ext cx="12673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Montserrat ExtraBold" pitchFamily="2" charset="77"/>
                </a:rPr>
                <a:t>Exploring Lessons 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AB159F-AF76-A741-B0D2-0990BDCBD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8635" y="1553702"/>
              <a:ext cx="14587506" cy="493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FF49DA-75AF-D9E0-EC28-5A75EEE1C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0" b="15606"/>
          <a:stretch/>
        </p:blipFill>
        <p:spPr>
          <a:xfrm>
            <a:off x="1858639" y="3504806"/>
            <a:ext cx="7766941" cy="276225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0CCED2E-23D2-A393-74F2-98F82E8693C9}"/>
              </a:ext>
            </a:extLst>
          </p:cNvPr>
          <p:cNvSpPr txBox="1">
            <a:spLocks/>
          </p:cNvSpPr>
          <p:nvPr/>
        </p:nvSpPr>
        <p:spPr>
          <a:xfrm>
            <a:off x="1587334" y="1188726"/>
            <a:ext cx="8555177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Once a top-level lesson is selected, the student will be taken into the lesson plan to 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learn through a combination of educational content and interactive quizzes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to test their knowledge.</a:t>
            </a:r>
          </a:p>
        </p:txBody>
      </p:sp>
    </p:spTree>
    <p:extLst>
      <p:ext uri="{BB962C8B-B14F-4D97-AF65-F5344CB8AC3E}">
        <p14:creationId xmlns:p14="http://schemas.microsoft.com/office/powerpoint/2010/main" val="263294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56A83-92D3-CC41-9FD0-87B9D8063960}"/>
              </a:ext>
            </a:extLst>
          </p:cNvPr>
          <p:cNvGrpSpPr/>
          <p:nvPr/>
        </p:nvGrpSpPr>
        <p:grpSpPr>
          <a:xfrm>
            <a:off x="216557" y="223302"/>
            <a:ext cx="11975443" cy="646331"/>
            <a:chOff x="3648634" y="956733"/>
            <a:chExt cx="14587507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D20F8-5300-3E47-AF46-28F3365D7D5F}"/>
                </a:ext>
              </a:extLst>
            </p:cNvPr>
            <p:cNvSpPr txBox="1"/>
            <p:nvPr/>
          </p:nvSpPr>
          <p:spPr>
            <a:xfrm>
              <a:off x="3648634" y="956733"/>
              <a:ext cx="12673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Montserrat ExtraBold" pitchFamily="2" charset="77"/>
                </a:rPr>
                <a:t>Lesson Content 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AB159F-AF76-A741-B0D2-0990BDCBD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8635" y="1553702"/>
              <a:ext cx="14587506" cy="493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1E64AD5-A175-E037-FBEF-98EE68F056DA}"/>
              </a:ext>
            </a:extLst>
          </p:cNvPr>
          <p:cNvSpPr txBox="1">
            <a:spLocks/>
          </p:cNvSpPr>
          <p:nvPr/>
        </p:nvSpPr>
        <p:spPr>
          <a:xfrm>
            <a:off x="1197326" y="1126784"/>
            <a:ext cx="9089566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Lesson content can 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take shape in a variety of formats</a:t>
            </a:r>
            <a:br>
              <a:rPr lang="en-US" sz="3200" b="1" dirty="0">
                <a:solidFill>
                  <a:schemeClr val="tx1"/>
                </a:solidFill>
                <a:latin typeface="+mn-lt"/>
              </a:rPr>
            </a:br>
            <a:r>
              <a:rPr lang="en-US" sz="3200" dirty="0">
                <a:solidFill>
                  <a:schemeClr val="tx1"/>
                </a:solidFill>
                <a:latin typeface="+mn-lt"/>
              </a:rPr>
              <a:t>including text, imagery, and video.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825A6-AA3B-F2AE-2049-8CFB873B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67" y="2339883"/>
            <a:ext cx="777307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0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C129029F-475C-2970-0ACC-5EB00178C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43" y="2550004"/>
            <a:ext cx="7361913" cy="4141076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E9DBCA1-7E34-B1BD-9C09-56B0440752AD}"/>
              </a:ext>
            </a:extLst>
          </p:cNvPr>
          <p:cNvSpPr txBox="1">
            <a:spLocks/>
          </p:cNvSpPr>
          <p:nvPr/>
        </p:nvSpPr>
        <p:spPr>
          <a:xfrm>
            <a:off x="146462" y="995584"/>
            <a:ext cx="11847615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Each lesson is followed by an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engaging, interactive quiz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designed to test the students’ knowledge about what they have just learned. Style and complexity of quizzes and test information will change based on the lesson and student age.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11DD3-9FA4-F928-6089-058910EBF394}"/>
              </a:ext>
            </a:extLst>
          </p:cNvPr>
          <p:cNvSpPr/>
          <p:nvPr/>
        </p:nvSpPr>
        <p:spPr>
          <a:xfrm>
            <a:off x="11676586" y="1972070"/>
            <a:ext cx="510459" cy="3745795"/>
          </a:xfrm>
          <a:prstGeom prst="rect">
            <a:avLst/>
          </a:prstGeom>
          <a:pattFill prst="pct1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A43C3-DB47-6A02-1241-6BB9DA2B65C4}"/>
              </a:ext>
            </a:extLst>
          </p:cNvPr>
          <p:cNvSpPr txBox="1"/>
          <p:nvPr/>
        </p:nvSpPr>
        <p:spPr>
          <a:xfrm>
            <a:off x="216557" y="223302"/>
            <a:ext cx="1040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 ExtraBold" pitchFamily="2" charset="77"/>
              </a:rPr>
              <a:t>Test Your Knowledge  </a:t>
            </a:r>
          </a:p>
        </p:txBody>
      </p:sp>
    </p:spTree>
    <p:extLst>
      <p:ext uri="{BB962C8B-B14F-4D97-AF65-F5344CB8AC3E}">
        <p14:creationId xmlns:p14="http://schemas.microsoft.com/office/powerpoint/2010/main" val="2794861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quiz&#10;&#10;Description automatically generated">
            <a:extLst>
              <a:ext uri="{FF2B5EF4-FFF2-40B4-BE49-F238E27FC236}">
                <a16:creationId xmlns:a16="http://schemas.microsoft.com/office/drawing/2014/main" id="{1DC7F990-33D7-1E20-42DA-19A8DFA94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41"/>
          <a:stretch/>
        </p:blipFill>
        <p:spPr>
          <a:xfrm>
            <a:off x="2078425" y="2577660"/>
            <a:ext cx="7772400" cy="437197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E9DBCA1-7E34-B1BD-9C09-56B0440752AD}"/>
              </a:ext>
            </a:extLst>
          </p:cNvPr>
          <p:cNvSpPr txBox="1">
            <a:spLocks/>
          </p:cNvSpPr>
          <p:nvPr/>
        </p:nvSpPr>
        <p:spPr>
          <a:xfrm>
            <a:off x="158477" y="940302"/>
            <a:ext cx="11423923" cy="783344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1pPr>
            <a:lvl2pPr marL="577850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2pPr>
            <a:lvl3pPr marL="923925" indent="-233363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3pPr>
            <a:lvl4pPr marL="1208088" indent="-1730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4pPr>
            <a:lvl5pPr marL="1604963" indent="-223838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bg2"/>
                </a:solidFill>
                <a:latin typeface="Work Sans Light" pitchFamily="2" charset="77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By answering questions correctly,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students will earn points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in the form of water droplets. These water droplets can be used to progress through games later in the application—while also reinforcing a sense of how to make the Everglades a healthier ecosystem.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11DD3-9FA4-F928-6089-058910EBF394}"/>
              </a:ext>
            </a:extLst>
          </p:cNvPr>
          <p:cNvSpPr/>
          <p:nvPr/>
        </p:nvSpPr>
        <p:spPr>
          <a:xfrm>
            <a:off x="11676586" y="1972070"/>
            <a:ext cx="510459" cy="3745795"/>
          </a:xfrm>
          <a:prstGeom prst="rect">
            <a:avLst/>
          </a:prstGeom>
          <a:pattFill prst="pct1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E52324-43F6-6F9C-A609-DF847DFA4A77}"/>
              </a:ext>
            </a:extLst>
          </p:cNvPr>
          <p:cNvCxnSpPr>
            <a:cxnSpLocks/>
          </p:cNvCxnSpPr>
          <p:nvPr/>
        </p:nvCxnSpPr>
        <p:spPr>
          <a:xfrm flipV="1">
            <a:off x="216558" y="820271"/>
            <a:ext cx="11975442" cy="493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4BC897-85CC-355B-E17A-A431BFEEB3F1}"/>
              </a:ext>
            </a:extLst>
          </p:cNvPr>
          <p:cNvSpPr txBox="1"/>
          <p:nvPr/>
        </p:nvSpPr>
        <p:spPr>
          <a:xfrm>
            <a:off x="216558" y="223302"/>
            <a:ext cx="1040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 ExtraBold" pitchFamily="2" charset="77"/>
              </a:rPr>
              <a:t>Earn Power-Ups   </a:t>
            </a:r>
          </a:p>
        </p:txBody>
      </p:sp>
    </p:spTree>
    <p:extLst>
      <p:ext uri="{BB962C8B-B14F-4D97-AF65-F5344CB8AC3E}">
        <p14:creationId xmlns:p14="http://schemas.microsoft.com/office/powerpoint/2010/main" val="92553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6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DC80E98-6940-4BE4-9DAD-4586C7026F3D}">
  <we:reference id="wa200001396" version="5.1.1.0" store="en-US" storeType="OMEX"/>
  <we:alternateReferences>
    <we:reference id="WA200001396" version="5.1.1.0" store="WA20000139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03e28c-2c5f-49ab-8e1b-6652eae14438" xsi:nil="true"/>
    <lcf76f155ced4ddcb4097134ff3c332f xmlns="03a828bc-350c-454a-952a-1dd69340a5f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F10D57F2D3E4E8A16448B380FBDB6" ma:contentTypeVersion="15" ma:contentTypeDescription="Create a new document." ma:contentTypeScope="" ma:versionID="e33cb6e753c2e9b3cbbefd24ff594686">
  <xsd:schema xmlns:xsd="http://www.w3.org/2001/XMLSchema" xmlns:xs="http://www.w3.org/2001/XMLSchema" xmlns:p="http://schemas.microsoft.com/office/2006/metadata/properties" xmlns:ns2="e803e28c-2c5f-49ab-8e1b-6652eae14438" xmlns:ns3="03a828bc-350c-454a-952a-1dd69340a5f5" targetNamespace="http://schemas.microsoft.com/office/2006/metadata/properties" ma:root="true" ma:fieldsID="1570df758ccdf2adbffb6f5c0c150278" ns2:_="" ns3:_="">
    <xsd:import namespace="e803e28c-2c5f-49ab-8e1b-6652eae14438"/>
    <xsd:import namespace="03a828bc-350c-454a-952a-1dd69340a5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03e28c-2c5f-49ab-8e1b-6652eae144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8b16090-920e-48a2-9809-7b711f63fc95}" ma:internalName="TaxCatchAll" ma:showField="CatchAllData" ma:web="e803e28c-2c5f-49ab-8e1b-6652eae144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828bc-350c-454a-952a-1dd69340a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d636f9b-a1b0-416f-adc7-c21d4f9d53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E37F76-420C-4678-A18F-3D83EAE4C0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4A681E-535D-4B72-B824-EEF8CFA49873}">
  <ds:schemaRefs>
    <ds:schemaRef ds:uri="http://purl.org/dc/elements/1.1/"/>
    <ds:schemaRef ds:uri="http://schemas.microsoft.com/office/2006/metadata/properties"/>
    <ds:schemaRef ds:uri="e803e28c-2c5f-49ab-8e1b-6652eae14438"/>
    <ds:schemaRef ds:uri="http://purl.org/dc/terms/"/>
    <ds:schemaRef ds:uri="http://schemas.openxmlformats.org/package/2006/metadata/core-properties"/>
    <ds:schemaRef ds:uri="03a828bc-350c-454a-952a-1dd69340a5f5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DF9A6EB-F4C7-465C-9904-3CFB0A5FF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03e28c-2c5f-49ab-8e1b-6652eae14438"/>
    <ds:schemaRef ds:uri="03a828bc-350c-454a-952a-1dd69340a5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6960</TotalTime>
  <Words>407</Words>
  <Application>Microsoft Office PowerPoint</Application>
  <PresentationFormat>Widescreen</PresentationFormat>
  <Paragraphs>51</Paragraphs>
  <Slides>13</Slides>
  <Notes>9</Notes>
  <HiddenSlides>1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Phaedra Blaize</dc:creator>
  <cp:lastModifiedBy>Bianca Cassouto</cp:lastModifiedBy>
  <cp:revision>90</cp:revision>
  <cp:lastPrinted>2022-06-15T21:42:54Z</cp:lastPrinted>
  <dcterms:created xsi:type="dcterms:W3CDTF">2022-01-24T21:13:06Z</dcterms:created>
  <dcterms:modified xsi:type="dcterms:W3CDTF">2024-07-16T00:40:04Z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0x0101000A8F10D57F2D3E4E8A16448B380FBDB6</vt:lpwstr>
  </property>
</Properties>
</file>