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339" r:id="rId5"/>
    <p:sldId id="817" r:id="rId6"/>
    <p:sldId id="81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2139D-80FD-4FF0-B86D-854893644760}"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DFF89-BDAC-445D-B1F0-B9CA71F50782}" type="slidenum">
              <a:rPr lang="en-US" smtClean="0"/>
              <a:t>‹#›</a:t>
            </a:fld>
            <a:endParaRPr lang="en-US"/>
          </a:p>
        </p:txBody>
      </p:sp>
    </p:spTree>
    <p:extLst>
      <p:ext uri="{BB962C8B-B14F-4D97-AF65-F5344CB8AC3E}">
        <p14:creationId xmlns:p14="http://schemas.microsoft.com/office/powerpoint/2010/main" val="1644469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C4E5E3-5945-42E1-95B7-2F0223F6C2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78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a:t>
            </a:r>
            <a:endParaRPr lang="en-US"/>
          </a:p>
          <a:p>
            <a:endParaRPr lang="en-US"/>
          </a:p>
          <a:p>
            <a:r>
              <a:rPr lang="en-US"/>
              <a:t>Importance of civic engagement to Everglades restoration and protection</a:t>
            </a:r>
            <a:endParaRPr lang="en-US">
              <a:cs typeface="Calibri"/>
            </a:endParaRPr>
          </a:p>
          <a:p>
            <a:r>
              <a:rPr lang="en-US"/>
              <a:t>Importance of teaching young people the skills necessary to be civically engaged citizens</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C9577-B6E6-4FF6-9626-6056C5675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58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a:t>
            </a:r>
            <a:endParaRPr lang="en-US"/>
          </a:p>
          <a:p>
            <a:endParaRPr lang="en-US"/>
          </a:p>
          <a:p>
            <a:r>
              <a:rPr lang="en-US"/>
              <a:t>Importance of civic engagement to Everglades restoration and protection</a:t>
            </a:r>
            <a:endParaRPr lang="en-US">
              <a:cs typeface="Calibri"/>
            </a:endParaRPr>
          </a:p>
          <a:p>
            <a:r>
              <a:rPr lang="en-US"/>
              <a:t>Importance of teaching young people the skills necessary to be civically engaged citizens</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4C9577-B6E6-4FF6-9626-6056C56756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492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A227-63A8-65F0-4834-890E1404C7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2DCE1F-F188-7660-2F41-6AA758D286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4DF9D-25A8-9B75-DE5B-1C41A2B63D78}"/>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5" name="Footer Placeholder 4">
            <a:extLst>
              <a:ext uri="{FF2B5EF4-FFF2-40B4-BE49-F238E27FC236}">
                <a16:creationId xmlns:a16="http://schemas.microsoft.com/office/drawing/2014/main" id="{4A0E1A39-5B34-1714-E581-F7F72ADB7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092A2-55A1-143C-52D3-6C18A88C7EEB}"/>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1769348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540D-3C6A-F41E-9541-FACE7FFBCF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8B1DE1-DD3A-9EFE-6950-AA3BDD2BE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34ACC-7EAC-B62B-70F5-9697E43E80DD}"/>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5" name="Footer Placeholder 4">
            <a:extLst>
              <a:ext uri="{FF2B5EF4-FFF2-40B4-BE49-F238E27FC236}">
                <a16:creationId xmlns:a16="http://schemas.microsoft.com/office/drawing/2014/main" id="{8E401B3F-0673-2C74-909E-F3F6C15C1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AD8E4-59D7-CCA1-07BC-3F0DC2786929}"/>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319781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82D7E-6295-EAE8-59C1-24FB65A3D3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B0AF5-CC9A-A667-81E8-1A512B8634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758C6-AFB8-AC69-4B12-9965AB505ACB}"/>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5" name="Footer Placeholder 4">
            <a:extLst>
              <a:ext uri="{FF2B5EF4-FFF2-40B4-BE49-F238E27FC236}">
                <a16:creationId xmlns:a16="http://schemas.microsoft.com/office/drawing/2014/main" id="{ABE1BD19-A785-CE4A-5A57-EE691CFDD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23097-5679-489A-8914-1CB53A63B942}"/>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1316092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154934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0" y="0"/>
            <a:ext cx="61214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p>
            <a:endParaRPr lang="id-ID"/>
          </a:p>
        </p:txBody>
      </p:sp>
    </p:spTree>
    <p:extLst>
      <p:ext uri="{BB962C8B-B14F-4D97-AF65-F5344CB8AC3E}">
        <p14:creationId xmlns:p14="http://schemas.microsoft.com/office/powerpoint/2010/main" val="1597626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Picture Placeholder 5"/>
          <p:cNvSpPr>
            <a:spLocks noGrp="1"/>
          </p:cNvSpPr>
          <p:nvPr>
            <p:ph type="pic" sz="quarter" idx="11"/>
          </p:nvPr>
        </p:nvSpPr>
        <p:spPr>
          <a:xfrm>
            <a:off x="6096000" y="3429000"/>
            <a:ext cx="6096000" cy="3429000"/>
          </a:xfrm>
          <a:prstGeom prst="rect">
            <a:avLst/>
          </a:prstGeom>
        </p:spPr>
      </p:sp>
      <p:sp>
        <p:nvSpPr>
          <p:cNvPr id="4" name="Picture Placeholder 3"/>
          <p:cNvSpPr>
            <a:spLocks noGrp="1"/>
          </p:cNvSpPr>
          <p:nvPr>
            <p:ph type="pic" sz="quarter" idx="10"/>
          </p:nvPr>
        </p:nvSpPr>
        <p:spPr>
          <a:xfrm>
            <a:off x="0" y="1"/>
            <a:ext cx="6096000" cy="3429000"/>
          </a:xfrm>
          <a:prstGeom prst="rect">
            <a:avLst/>
          </a:prstGeom>
        </p:spPr>
      </p:sp>
    </p:spTree>
    <p:extLst>
      <p:ext uri="{BB962C8B-B14F-4D97-AF65-F5344CB8AC3E}">
        <p14:creationId xmlns:p14="http://schemas.microsoft.com/office/powerpoint/2010/main" val="833303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5"/>
        <p:cNvGrpSpPr/>
        <p:nvPr/>
      </p:nvGrpSpPr>
      <p:grpSpPr>
        <a:xfrm>
          <a:off x="0" y="0"/>
          <a:ext cx="0" cy="0"/>
          <a:chOff x="0" y="0"/>
          <a:chExt cx="0" cy="0"/>
        </a:xfrm>
      </p:grpSpPr>
      <p:pic>
        <p:nvPicPr>
          <p:cNvPr id="16" name="Google Shape;16;p40"/>
          <p:cNvPicPr preferRelativeResize="0"/>
          <p:nvPr/>
        </p:nvPicPr>
        <p:blipFill rotWithShape="1">
          <a:blip r:embed="rId2">
            <a:alphaModFix/>
          </a:blip>
          <a:srcRect/>
          <a:stretch/>
        </p:blipFill>
        <p:spPr>
          <a:xfrm>
            <a:off x="0" y="0"/>
            <a:ext cx="12192000" cy="6903240"/>
          </a:xfrm>
          <a:prstGeom prst="rect">
            <a:avLst/>
          </a:prstGeom>
          <a:noFill/>
          <a:ln>
            <a:noFill/>
          </a:ln>
        </p:spPr>
      </p:pic>
      <p:pic>
        <p:nvPicPr>
          <p:cNvPr id="17" name="Google Shape;17;p40"/>
          <p:cNvPicPr preferRelativeResize="0"/>
          <p:nvPr/>
        </p:nvPicPr>
        <p:blipFill rotWithShape="1">
          <a:blip r:embed="rId3">
            <a:alphaModFix/>
          </a:blip>
          <a:srcRect/>
          <a:stretch/>
        </p:blipFill>
        <p:spPr>
          <a:xfrm>
            <a:off x="216747" y="153768"/>
            <a:ext cx="11758507" cy="6550466"/>
          </a:xfrm>
          <a:prstGeom prst="rect">
            <a:avLst/>
          </a:prstGeom>
          <a:noFill/>
          <a:ln>
            <a:noFill/>
          </a:ln>
        </p:spPr>
      </p:pic>
      <p:sp>
        <p:nvSpPr>
          <p:cNvPr id="18" name="Google Shape;18;p40"/>
          <p:cNvSpPr txBox="1">
            <a:spLocks noGrp="1"/>
          </p:cNvSpPr>
          <p:nvPr>
            <p:ph type="title"/>
          </p:nvPr>
        </p:nvSpPr>
        <p:spPr>
          <a:xfrm>
            <a:off x="1117600" y="1112354"/>
            <a:ext cx="10363200" cy="407733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7F7F7F"/>
              </a:buClr>
              <a:buSzPts val="2800"/>
              <a:buFont typeface="Helvetica Neue Light"/>
              <a:buNone/>
              <a:defRPr sz="2800" b="0" i="0" cap="none">
                <a:solidFill>
                  <a:srgbClr val="7F7F7F"/>
                </a:solidFill>
                <a:latin typeface="Helvetica Neue Light"/>
                <a:ea typeface="Helvetica Neue Light"/>
                <a:cs typeface="Helvetica Neue Light"/>
                <a:sym typeface="Helvetica Neue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 name="Google Shape;19;p40"/>
          <p:cNvPicPr preferRelativeResize="0"/>
          <p:nvPr/>
        </p:nvPicPr>
        <p:blipFill rotWithShape="1">
          <a:blip r:embed="rId4">
            <a:alphaModFix/>
          </a:blip>
          <a:srcRect/>
          <a:stretch/>
        </p:blipFill>
        <p:spPr>
          <a:xfrm>
            <a:off x="2128616" y="4778913"/>
            <a:ext cx="4994747" cy="2474146"/>
          </a:xfrm>
          <a:prstGeom prst="rect">
            <a:avLst/>
          </a:prstGeom>
          <a:noFill/>
          <a:ln>
            <a:noFill/>
          </a:ln>
        </p:spPr>
      </p:pic>
      <p:pic>
        <p:nvPicPr>
          <p:cNvPr id="20" name="Google Shape;20;p40"/>
          <p:cNvPicPr preferRelativeResize="0"/>
          <p:nvPr/>
        </p:nvPicPr>
        <p:blipFill rotWithShape="1">
          <a:blip r:embed="rId4">
            <a:alphaModFix/>
          </a:blip>
          <a:srcRect/>
          <a:stretch/>
        </p:blipFill>
        <p:spPr>
          <a:xfrm>
            <a:off x="4610888" y="4803536"/>
            <a:ext cx="4994747" cy="2474146"/>
          </a:xfrm>
          <a:prstGeom prst="rect">
            <a:avLst/>
          </a:prstGeom>
          <a:noFill/>
          <a:ln>
            <a:noFill/>
          </a:ln>
        </p:spPr>
      </p:pic>
      <p:pic>
        <p:nvPicPr>
          <p:cNvPr id="21" name="Google Shape;21;p40"/>
          <p:cNvPicPr preferRelativeResize="0"/>
          <p:nvPr/>
        </p:nvPicPr>
        <p:blipFill rotWithShape="1">
          <a:blip r:embed="rId4">
            <a:alphaModFix/>
          </a:blip>
          <a:srcRect/>
          <a:stretch/>
        </p:blipFill>
        <p:spPr>
          <a:xfrm>
            <a:off x="7144915" y="4803536"/>
            <a:ext cx="4994747" cy="2474146"/>
          </a:xfrm>
          <a:prstGeom prst="rect">
            <a:avLst/>
          </a:prstGeom>
          <a:noFill/>
          <a:ln>
            <a:noFill/>
          </a:ln>
        </p:spPr>
      </p:pic>
      <p:pic>
        <p:nvPicPr>
          <p:cNvPr id="22" name="Google Shape;22;p40"/>
          <p:cNvPicPr preferRelativeResize="0"/>
          <p:nvPr/>
        </p:nvPicPr>
        <p:blipFill rotWithShape="1">
          <a:blip r:embed="rId5">
            <a:alphaModFix/>
          </a:blip>
          <a:srcRect/>
          <a:stretch/>
        </p:blipFill>
        <p:spPr>
          <a:xfrm>
            <a:off x="-60181" y="4754292"/>
            <a:ext cx="3106863" cy="2474146"/>
          </a:xfrm>
          <a:prstGeom prst="rect">
            <a:avLst/>
          </a:prstGeom>
          <a:noFill/>
          <a:ln>
            <a:noFill/>
          </a:ln>
        </p:spPr>
      </p:pic>
      <p:pic>
        <p:nvPicPr>
          <p:cNvPr id="23" name="Google Shape;23;p40"/>
          <p:cNvPicPr preferRelativeResize="0"/>
          <p:nvPr/>
        </p:nvPicPr>
        <p:blipFill rotWithShape="1">
          <a:blip r:embed="rId6">
            <a:alphaModFix/>
          </a:blip>
          <a:srcRect/>
          <a:stretch/>
        </p:blipFill>
        <p:spPr>
          <a:xfrm>
            <a:off x="-203200" y="6341295"/>
            <a:ext cx="12598400" cy="533812"/>
          </a:xfrm>
          <a:prstGeom prst="rect">
            <a:avLst/>
          </a:prstGeom>
          <a:noFill/>
          <a:ln>
            <a:noFill/>
          </a:ln>
        </p:spPr>
      </p:pic>
      <p:pic>
        <p:nvPicPr>
          <p:cNvPr id="24" name="Google Shape;24;p40" descr="Everglades Foundation - Wikipedia"/>
          <p:cNvPicPr preferRelativeResize="0"/>
          <p:nvPr/>
        </p:nvPicPr>
        <p:blipFill rotWithShape="1">
          <a:blip r:embed="rId7">
            <a:alphaModFix/>
          </a:blip>
          <a:srcRect/>
          <a:stretch/>
        </p:blipFill>
        <p:spPr>
          <a:xfrm>
            <a:off x="10350774" y="231709"/>
            <a:ext cx="1425510" cy="866727"/>
          </a:xfrm>
          <a:prstGeom prst="rect">
            <a:avLst/>
          </a:prstGeom>
          <a:noFill/>
          <a:ln>
            <a:noFill/>
          </a:ln>
        </p:spPr>
      </p:pic>
    </p:spTree>
    <p:extLst>
      <p:ext uri="{BB962C8B-B14F-4D97-AF65-F5344CB8AC3E}">
        <p14:creationId xmlns:p14="http://schemas.microsoft.com/office/powerpoint/2010/main" val="4075032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25"/>
        <p:cNvGrpSpPr/>
        <p:nvPr/>
      </p:nvGrpSpPr>
      <p:grpSpPr>
        <a:xfrm>
          <a:off x="0" y="0"/>
          <a:ext cx="0" cy="0"/>
          <a:chOff x="0" y="0"/>
          <a:chExt cx="0" cy="0"/>
        </a:xfrm>
      </p:grpSpPr>
      <p:pic>
        <p:nvPicPr>
          <p:cNvPr id="26" name="Google Shape;26;p4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7" name="Google Shape;27;p41"/>
          <p:cNvPicPr preferRelativeResize="0"/>
          <p:nvPr/>
        </p:nvPicPr>
        <p:blipFill rotWithShape="1">
          <a:blip r:embed="rId3">
            <a:alphaModFix/>
          </a:blip>
          <a:srcRect/>
          <a:stretch/>
        </p:blipFill>
        <p:spPr>
          <a:xfrm>
            <a:off x="230294" y="153768"/>
            <a:ext cx="11758507" cy="6550466"/>
          </a:xfrm>
          <a:prstGeom prst="rect">
            <a:avLst/>
          </a:prstGeom>
          <a:noFill/>
          <a:ln>
            <a:noFill/>
          </a:ln>
        </p:spPr>
      </p:pic>
      <p:sp>
        <p:nvSpPr>
          <p:cNvPr id="28" name="Google Shape;28;p41"/>
          <p:cNvSpPr>
            <a:spLocks noGrp="1"/>
          </p:cNvSpPr>
          <p:nvPr>
            <p:ph type="pic" idx="2"/>
          </p:nvPr>
        </p:nvSpPr>
        <p:spPr>
          <a:xfrm>
            <a:off x="642621" y="1796891"/>
            <a:ext cx="10926233" cy="4522629"/>
          </a:xfrm>
          <a:prstGeom prst="rect">
            <a:avLst/>
          </a:prstGeom>
          <a:noFill/>
          <a:ln>
            <a:noFill/>
          </a:ln>
        </p:spPr>
      </p:sp>
      <p:sp>
        <p:nvSpPr>
          <p:cNvPr id="29" name="Google Shape;29;p41"/>
          <p:cNvSpPr txBox="1">
            <a:spLocks noGrp="1"/>
          </p:cNvSpPr>
          <p:nvPr>
            <p:ph type="title"/>
          </p:nvPr>
        </p:nvSpPr>
        <p:spPr>
          <a:xfrm>
            <a:off x="642620" y="481921"/>
            <a:ext cx="8915400" cy="80290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48135"/>
              </a:buClr>
              <a:buSzPts val="4000"/>
              <a:buFont typeface="Century Gothic"/>
              <a:buNone/>
              <a:defRPr sz="4000" b="0">
                <a:solidFill>
                  <a:srgbClr val="548135"/>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0" name="Google Shape;30;p41"/>
          <p:cNvPicPr preferRelativeResize="0"/>
          <p:nvPr/>
        </p:nvPicPr>
        <p:blipFill rotWithShape="1">
          <a:blip r:embed="rId4">
            <a:alphaModFix/>
          </a:blip>
          <a:srcRect/>
          <a:stretch/>
        </p:blipFill>
        <p:spPr>
          <a:xfrm>
            <a:off x="372533" y="1211742"/>
            <a:ext cx="11616267" cy="533812"/>
          </a:xfrm>
          <a:prstGeom prst="rect">
            <a:avLst/>
          </a:prstGeom>
          <a:noFill/>
          <a:ln>
            <a:noFill/>
          </a:ln>
        </p:spPr>
      </p:pic>
      <p:pic>
        <p:nvPicPr>
          <p:cNvPr id="31" name="Google Shape;31;p41" descr="Everglades Foundation - Wikipedia"/>
          <p:cNvPicPr preferRelativeResize="0"/>
          <p:nvPr/>
        </p:nvPicPr>
        <p:blipFill rotWithShape="1">
          <a:blip r:embed="rId5">
            <a:alphaModFix/>
          </a:blip>
          <a:srcRect/>
          <a:stretch/>
        </p:blipFill>
        <p:spPr>
          <a:xfrm>
            <a:off x="10350774" y="231709"/>
            <a:ext cx="1425510" cy="866727"/>
          </a:xfrm>
          <a:prstGeom prst="rect">
            <a:avLst/>
          </a:prstGeom>
          <a:noFill/>
          <a:ln>
            <a:noFill/>
          </a:ln>
        </p:spPr>
      </p:pic>
    </p:spTree>
    <p:extLst>
      <p:ext uri="{BB962C8B-B14F-4D97-AF65-F5344CB8AC3E}">
        <p14:creationId xmlns:p14="http://schemas.microsoft.com/office/powerpoint/2010/main" val="401444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stretch>
            <a:fillRect/>
          </a:stretch>
        </p:blipFill>
        <p:spPr>
          <a:xfrm>
            <a:off x="230294" y="153768"/>
            <a:ext cx="11758507" cy="6550466"/>
          </a:xfrm>
          <a:prstGeom prst="rect">
            <a:avLst/>
          </a:prstGeom>
        </p:spPr>
      </p:pic>
      <p:sp>
        <p:nvSpPr>
          <p:cNvPr id="10" name="Picture Placeholder 2"/>
          <p:cNvSpPr>
            <a:spLocks noGrp="1" noChangeAspect="1"/>
          </p:cNvSpPr>
          <p:nvPr>
            <p:ph type="pic" idx="1"/>
          </p:nvPr>
        </p:nvSpPr>
        <p:spPr>
          <a:xfrm>
            <a:off x="642621" y="1796891"/>
            <a:ext cx="10926233" cy="4522629"/>
          </a:xfrm>
          <a:prstGeom prst="rect">
            <a:avLst/>
          </a:prstGeom>
        </p:spPr>
        <p:txBody>
          <a:bodyPr anchor="t"/>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Drag picture to placeholder or click icon to add</a:t>
            </a:r>
          </a:p>
        </p:txBody>
      </p:sp>
      <p:sp>
        <p:nvSpPr>
          <p:cNvPr id="13" name="Title 1"/>
          <p:cNvSpPr>
            <a:spLocks noGrp="1"/>
          </p:cNvSpPr>
          <p:nvPr>
            <p:ph type="title"/>
          </p:nvPr>
        </p:nvSpPr>
        <p:spPr>
          <a:xfrm>
            <a:off x="642620" y="481921"/>
            <a:ext cx="8915400" cy="802909"/>
          </a:xfrm>
          <a:prstGeom prst="rect">
            <a:avLst/>
          </a:prstGeom>
        </p:spPr>
        <p:txBody>
          <a:bodyPr/>
          <a:lstStyle>
            <a:lvl1pPr algn="l">
              <a:defRPr sz="4000" b="0">
                <a:solidFill>
                  <a:schemeClr val="accent6">
                    <a:lumMod val="75000"/>
                  </a:schemeClr>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a:t>Click to edit Master</a:t>
            </a:r>
          </a:p>
        </p:txBody>
      </p:sp>
      <p:pic>
        <p:nvPicPr>
          <p:cNvPr id="14" name="Picture 13"/>
          <p:cNvPicPr>
            <a:picLocks noChangeAspect="1"/>
          </p:cNvPicPr>
          <p:nvPr userDrawn="1"/>
        </p:nvPicPr>
        <p:blipFill>
          <a:blip r:embed="rId4"/>
          <a:stretch>
            <a:fillRect/>
          </a:stretch>
        </p:blipFill>
        <p:spPr>
          <a:xfrm>
            <a:off x="372533" y="1211742"/>
            <a:ext cx="11616267" cy="533812"/>
          </a:xfrm>
          <a:prstGeom prst="rect">
            <a:avLst/>
          </a:prstGeom>
        </p:spPr>
      </p:pic>
      <p:pic>
        <p:nvPicPr>
          <p:cNvPr id="8" name="Picture 2" descr="Everglades Foundation - Wikipedi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350774" y="231709"/>
            <a:ext cx="1425510" cy="86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44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48EC-3C2A-D09D-874C-B704F3124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A6AC7-D2EE-4976-3B3E-FC8E3CC8E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0074B-3955-D055-C10C-EFEE772AD921}"/>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5" name="Footer Placeholder 4">
            <a:extLst>
              <a:ext uri="{FF2B5EF4-FFF2-40B4-BE49-F238E27FC236}">
                <a16:creationId xmlns:a16="http://schemas.microsoft.com/office/drawing/2014/main" id="{0082C5B1-7F69-B7B7-E8E3-A29F28BCD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112FB-77D6-59C8-C0CE-B51D59F78AD7}"/>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144068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E272-94F7-BE81-20AE-50C6B4C399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FD48-F9CA-22DC-A349-40F021DC9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0DBB63-7790-CF92-A719-2141213FA143}"/>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5" name="Footer Placeholder 4">
            <a:extLst>
              <a:ext uri="{FF2B5EF4-FFF2-40B4-BE49-F238E27FC236}">
                <a16:creationId xmlns:a16="http://schemas.microsoft.com/office/drawing/2014/main" id="{6093AE3D-F582-3B7E-3D8E-8E9B89DC4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49C62-91D1-26BF-F1D1-7E97C2EC752E}"/>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303751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9D1A-7D76-D0E8-99CF-9EB240C56C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F41D7-47E3-D6C1-5FE7-1B6869738E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D05C6E-0935-5492-7459-9AE1364C05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AB9B4-E32A-632C-6E28-3AC88A35EDA0}"/>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6" name="Footer Placeholder 5">
            <a:extLst>
              <a:ext uri="{FF2B5EF4-FFF2-40B4-BE49-F238E27FC236}">
                <a16:creationId xmlns:a16="http://schemas.microsoft.com/office/drawing/2014/main" id="{43A34C5A-C080-884E-0BC7-B8255D88A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B9A71E-71A2-0F1B-4C6D-BEF355ACD004}"/>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148617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1284-B32D-2076-6B24-57DA33BF0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9D0AD0-F86B-2B9C-046C-3B29BEFAE7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E1F5B-7134-6FAF-7512-6462FA2DD8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BA19D6-2EDF-69C2-C83D-501908762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C2CF73-FA9A-A55B-0E79-5C223C82DB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985B0F-95E8-2A06-3AAC-C8A060681A4D}"/>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8" name="Footer Placeholder 7">
            <a:extLst>
              <a:ext uri="{FF2B5EF4-FFF2-40B4-BE49-F238E27FC236}">
                <a16:creationId xmlns:a16="http://schemas.microsoft.com/office/drawing/2014/main" id="{31B5CD09-C5B2-C45C-2E6C-9C1418CC9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B13F08-D7EC-C500-DA45-D35A3B8B1B4E}"/>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94789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7026-DBBF-C8EC-6A3C-EE227BEED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FC6A2-1041-794F-2B94-270B83729E60}"/>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4" name="Footer Placeholder 3">
            <a:extLst>
              <a:ext uri="{FF2B5EF4-FFF2-40B4-BE49-F238E27FC236}">
                <a16:creationId xmlns:a16="http://schemas.microsoft.com/office/drawing/2014/main" id="{53B544BA-1602-88C7-8DD1-9BE32315FB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BEEE3B-3A8F-8EDE-E929-F9EF4EA1100B}"/>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175256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FAD03-D992-E880-6DF5-ACBD2D07F7EE}"/>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3" name="Footer Placeholder 2">
            <a:extLst>
              <a:ext uri="{FF2B5EF4-FFF2-40B4-BE49-F238E27FC236}">
                <a16:creationId xmlns:a16="http://schemas.microsoft.com/office/drawing/2014/main" id="{73FCE37F-E546-49E4-594A-9815F4169C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EE6FE9-B0FA-B209-183C-AF5F7F498A46}"/>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3820361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E9F8A-38E5-0FA0-F507-AD281B725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46DA3A-B9B1-DD02-1ADE-2723778FD0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301FB-E8E2-6414-CFF4-3D6532D72D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6A8CE-FA79-7DA2-809F-9E4F75093664}"/>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6" name="Footer Placeholder 5">
            <a:extLst>
              <a:ext uri="{FF2B5EF4-FFF2-40B4-BE49-F238E27FC236}">
                <a16:creationId xmlns:a16="http://schemas.microsoft.com/office/drawing/2014/main" id="{AF91CBB6-81F7-F654-93CB-FDFDD3395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6B98B-6AB3-27F2-273A-F1587DF18BC8}"/>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348520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2E20-BAC5-9442-95C6-CD174953D0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10D5AB-07C3-C49C-BE2A-9252D1027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BDE70-E51A-E6A8-B234-9BA520A64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52CD-91E9-6C56-8E2A-646F7BD81308}"/>
              </a:ext>
            </a:extLst>
          </p:cNvPr>
          <p:cNvSpPr>
            <a:spLocks noGrp="1"/>
          </p:cNvSpPr>
          <p:nvPr>
            <p:ph type="dt" sz="half" idx="10"/>
          </p:nvPr>
        </p:nvSpPr>
        <p:spPr/>
        <p:txBody>
          <a:bodyPr/>
          <a:lstStyle/>
          <a:p>
            <a:fld id="{A4DF5483-B392-4057-8EDF-34C2F5DCDCA0}" type="datetimeFigureOut">
              <a:rPr lang="en-US" smtClean="0"/>
              <a:t>7/15/2024</a:t>
            </a:fld>
            <a:endParaRPr lang="en-US"/>
          </a:p>
        </p:txBody>
      </p:sp>
      <p:sp>
        <p:nvSpPr>
          <p:cNvPr id="6" name="Footer Placeholder 5">
            <a:extLst>
              <a:ext uri="{FF2B5EF4-FFF2-40B4-BE49-F238E27FC236}">
                <a16:creationId xmlns:a16="http://schemas.microsoft.com/office/drawing/2014/main" id="{B7B58693-E075-E7C3-3B63-5A82613C2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C54F63-C1A7-34A4-EAE1-4843F35E82CF}"/>
              </a:ext>
            </a:extLst>
          </p:cNvPr>
          <p:cNvSpPr>
            <a:spLocks noGrp="1"/>
          </p:cNvSpPr>
          <p:nvPr>
            <p:ph type="sldNum" sz="quarter" idx="12"/>
          </p:nvPr>
        </p:nvSpPr>
        <p:spPr/>
        <p:txBody>
          <a:bodyPr/>
          <a:lstStyle/>
          <a:p>
            <a:fld id="{DF5B1E69-7BC9-4A58-84CB-423E9B72E74B}" type="slidenum">
              <a:rPr lang="en-US" smtClean="0"/>
              <a:t>‹#›</a:t>
            </a:fld>
            <a:endParaRPr lang="en-US"/>
          </a:p>
        </p:txBody>
      </p:sp>
    </p:spTree>
    <p:extLst>
      <p:ext uri="{BB962C8B-B14F-4D97-AF65-F5344CB8AC3E}">
        <p14:creationId xmlns:p14="http://schemas.microsoft.com/office/powerpoint/2010/main" val="143260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7195A-0D73-B70D-5A28-DA90F69A49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3A7C13-160F-6722-E456-AF25903E4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39431-9B22-9567-4829-41A932E25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5483-B392-4057-8EDF-34C2F5DCDCA0}" type="datetimeFigureOut">
              <a:rPr lang="en-US" smtClean="0"/>
              <a:t>7/15/2024</a:t>
            </a:fld>
            <a:endParaRPr lang="en-US"/>
          </a:p>
        </p:txBody>
      </p:sp>
      <p:sp>
        <p:nvSpPr>
          <p:cNvPr id="5" name="Footer Placeholder 4">
            <a:extLst>
              <a:ext uri="{FF2B5EF4-FFF2-40B4-BE49-F238E27FC236}">
                <a16:creationId xmlns:a16="http://schemas.microsoft.com/office/drawing/2014/main" id="{9C9E1895-ADAB-2923-718F-E437957D1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5129B2-78BB-EEE7-1C87-841F23607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B1E69-7BC9-4A58-84CB-423E9B72E74B}" type="slidenum">
              <a:rPr lang="en-US" smtClean="0"/>
              <a:t>‹#›</a:t>
            </a:fld>
            <a:endParaRPr lang="en-US"/>
          </a:p>
        </p:txBody>
      </p:sp>
    </p:spTree>
    <p:extLst>
      <p:ext uri="{BB962C8B-B14F-4D97-AF65-F5344CB8AC3E}">
        <p14:creationId xmlns:p14="http://schemas.microsoft.com/office/powerpoint/2010/main" val="108230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55000"/>
          </a:schemeClr>
        </a:solidFill>
        <a:effectLst/>
      </p:bgPr>
    </p:bg>
    <p:spTree>
      <p:nvGrpSpPr>
        <p:cNvPr id="1" name=""/>
        <p:cNvGrpSpPr/>
        <p:nvPr/>
      </p:nvGrpSpPr>
      <p:grpSpPr>
        <a:xfrm>
          <a:off x="0" y="0"/>
          <a:ext cx="0" cy="0"/>
          <a:chOff x="0" y="0"/>
          <a:chExt cx="0" cy="0"/>
        </a:xfrm>
      </p:grpSpPr>
      <p:sp>
        <p:nvSpPr>
          <p:cNvPr id="9" name="Rectangle 8"/>
          <p:cNvSpPr/>
          <p:nvPr/>
        </p:nvSpPr>
        <p:spPr>
          <a:xfrm>
            <a:off x="115128"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Placeholder 19" descr="A wooden boat in a body of water&#10;&#10;Description automatically generated">
            <a:extLst>
              <a:ext uri="{FF2B5EF4-FFF2-40B4-BE49-F238E27FC236}">
                <a16:creationId xmlns:a16="http://schemas.microsoft.com/office/drawing/2014/main" id="{8E014166-585E-B849-B950-3553F35772C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823" r="24823"/>
          <a:stretch>
            <a:fillRect/>
          </a:stretch>
        </p:blipFill>
        <p:spPr>
          <a:xfrm>
            <a:off x="5944692" y="-97687"/>
            <a:ext cx="6009183" cy="7195532"/>
          </a:xfrm>
        </p:spPr>
      </p:pic>
      <p:sp>
        <p:nvSpPr>
          <p:cNvPr id="10" name="TextBox 9">
            <a:extLst>
              <a:ext uri="{FF2B5EF4-FFF2-40B4-BE49-F238E27FC236}">
                <a16:creationId xmlns:a16="http://schemas.microsoft.com/office/drawing/2014/main" id="{44319C81-C19E-E649-9BD3-6C334F543CE8}"/>
              </a:ext>
            </a:extLst>
          </p:cNvPr>
          <p:cNvSpPr txBox="1"/>
          <p:nvPr/>
        </p:nvSpPr>
        <p:spPr>
          <a:xfrm>
            <a:off x="498310" y="564033"/>
            <a:ext cx="5093129" cy="5647700"/>
          </a:xfrm>
          <a:prstGeom prst="rect">
            <a:avLst/>
          </a:prstGeom>
          <a:solidFill>
            <a:schemeClr val="accent5">
              <a:lumMod val="75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Lato Black"/>
                <a:ea typeface="Lato"/>
                <a:cs typeface="Lato"/>
              </a:rPr>
              <a:t>TURN</a:t>
            </a:r>
            <a:r>
              <a:rPr kumimoji="0" lang="en-US" sz="3200" b="1" i="0" u="none" strike="noStrike" kern="1200" cap="none" spc="0" normalizeH="0" noProof="0">
                <a:ln>
                  <a:noFill/>
                </a:ln>
                <a:solidFill>
                  <a:prstClr val="white"/>
                </a:solidFill>
                <a:effectLst/>
                <a:uLnTx/>
                <a:uFillTx/>
                <a:latin typeface="Lato Black"/>
                <a:ea typeface="Lato"/>
                <a:cs typeface="Lato"/>
              </a:rPr>
              <a:t> AND TALK</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Lato Black"/>
              <a:ea typeface="Lato"/>
              <a:cs typeface="Lato"/>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ato Black"/>
                <a:ea typeface="Lato"/>
                <a:cs typeface="Lato"/>
              </a:rPr>
              <a:t>What is Civic Action?</a:t>
            </a:r>
            <a:endParaRPr kumimoji="0" lang="en-US" sz="3600" b="0" i="0" u="none" strike="noStrike" kern="1200" cap="none" spc="0" normalizeH="0" baseline="0" noProof="0" dirty="0">
              <a:ln>
                <a:noFill/>
              </a:ln>
              <a:solidFill>
                <a:prstClr val="white"/>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Lato Black"/>
              <a:ea typeface="Lato"/>
              <a:cs typeface="Lato"/>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ato Black"/>
                <a:ea typeface="Lato"/>
                <a:cs typeface="Lato"/>
              </a:rPr>
              <a:t>What is Environmental Action?</a:t>
            </a:r>
            <a:endParaRPr kumimoji="0" lang="en-US" sz="3600" b="1" i="0" u="none" strike="noStrike" kern="1200" cap="none" spc="0" normalizeH="0" baseline="0" noProof="0" dirty="0">
              <a:ln>
                <a:noFill/>
              </a:ln>
              <a:solidFill>
                <a:prstClr val="white"/>
              </a:solidFill>
              <a:effectLst/>
              <a:uLnTx/>
              <a:uFillTx/>
              <a:latin typeface="Lato Black"/>
              <a:ea typeface="Lato" charset="0"/>
              <a:cs typeface="Lato"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Lato Black"/>
              <a:ea typeface="Lato" charset="0"/>
              <a:cs typeface="Lato"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Lato Black"/>
              <a:ea typeface="Lato" charset="0"/>
              <a:cs typeface="Lato"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d-ID" sz="5400" b="1" i="0" u="none" strike="noStrike" kern="1200" cap="none" spc="0" normalizeH="0" baseline="0" noProof="0" dirty="0">
              <a:ln>
                <a:noFill/>
              </a:ln>
              <a:solidFill>
                <a:prstClr val="white"/>
              </a:solidFill>
              <a:effectLst/>
              <a:uLnTx/>
              <a:uFillTx/>
              <a:latin typeface="Calibri" panose="020F0502020204030204"/>
              <a:ea typeface="Lato" charset="0"/>
              <a:cs typeface="Lato" charset="0"/>
            </a:endParaRPr>
          </a:p>
        </p:txBody>
      </p:sp>
      <p:sp>
        <p:nvSpPr>
          <p:cNvPr id="3" name="Rectangle 2">
            <a:extLst>
              <a:ext uri="{FF2B5EF4-FFF2-40B4-BE49-F238E27FC236}">
                <a16:creationId xmlns:a16="http://schemas.microsoft.com/office/drawing/2014/main" id="{937F0FC4-D4E7-7849-BF90-4280EBC4C09C}"/>
              </a:ext>
            </a:extLst>
          </p:cNvPr>
          <p:cNvSpPr/>
          <p:nvPr/>
        </p:nvSpPr>
        <p:spPr>
          <a:xfrm>
            <a:off x="6209850" y="120862"/>
            <a:ext cx="5528690" cy="523220"/>
          </a:xfrm>
          <a:prstGeom prst="rect">
            <a:avLst/>
          </a:prstGeom>
          <a:noFill/>
        </p:spPr>
        <p:txBody>
          <a:bodyPr wrap="square" lIns="91440" tIns="45720" rIns="91440" bIns="45720" anchor="t">
            <a:spAutoFit/>
          </a:bodyPr>
          <a:lstStyle/>
          <a:p>
            <a:pPr marL="914400" marR="0" lvl="0" indent="-914400" algn="l" defTabSz="914400" rtl="0" eaLnBrk="1" fontAlgn="auto" latinLnBrk="0" hangingPunct="1">
              <a:lnSpc>
                <a:spcPct val="100000"/>
              </a:lnSpc>
              <a:spcBef>
                <a:spcPts val="0"/>
              </a:spcBef>
              <a:spcAft>
                <a:spcPts val="1200"/>
              </a:spcAft>
              <a:buClrTx/>
              <a:buSzTx/>
              <a:buFont typeface="+mj-lt"/>
              <a:buAutoNum type="arabicPeriod"/>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Lato"/>
              <a:cs typeface="Lato"/>
            </a:endParaRPr>
          </a:p>
        </p:txBody>
      </p:sp>
      <p:pic>
        <p:nvPicPr>
          <p:cNvPr id="4" name="Picture 3" descr="A close up of a logo&#10;&#10;Description automatically generated">
            <a:extLst>
              <a:ext uri="{FF2B5EF4-FFF2-40B4-BE49-F238E27FC236}">
                <a16:creationId xmlns:a16="http://schemas.microsoft.com/office/drawing/2014/main" id="{9BF85E0C-ED07-2512-4A99-711597BFE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74" y="5741939"/>
            <a:ext cx="1627548" cy="1083473"/>
          </a:xfrm>
          <a:prstGeom prst="rect">
            <a:avLst/>
          </a:prstGeom>
        </p:spPr>
      </p:pic>
      <p:sp>
        <p:nvSpPr>
          <p:cNvPr id="2" name="TextBox 1">
            <a:extLst>
              <a:ext uri="{FF2B5EF4-FFF2-40B4-BE49-F238E27FC236}">
                <a16:creationId xmlns:a16="http://schemas.microsoft.com/office/drawing/2014/main" id="{367E1E34-CE41-5406-13A8-B3428A4630DF}"/>
              </a:ext>
            </a:extLst>
          </p:cNvPr>
          <p:cNvSpPr txBox="1"/>
          <p:nvPr/>
        </p:nvSpPr>
        <p:spPr>
          <a:xfrm>
            <a:off x="6309360" y="386080"/>
            <a:ext cx="5252720"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mn-ea"/>
                <a:cs typeface="Arial"/>
              </a:rPr>
              <a:t>Civic action:  any individual or group attempting to improve life in their community by working for changes they want to see; </a:t>
            </a:r>
            <a:r>
              <a:rPr kumimoji="0" lang="en-US" sz="2500" b="0"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 </a:t>
            </a:r>
            <a:r>
              <a:rPr kumimoji="0" lang="en-US" sz="2500" b="1"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individual and collective actions designed to identify and address issues of concern.</a:t>
            </a:r>
            <a:r>
              <a:rPr kumimoji="0" lang="en-US" sz="2500" b="1" i="0" u="none" strike="noStrike" kern="1200" cap="none" spc="0" normalizeH="0" baseline="0" noProof="0" dirty="0">
                <a:ln>
                  <a:noFill/>
                </a:ln>
                <a:solidFill>
                  <a:prstClr val="white"/>
                </a:solidFill>
                <a:effectLst/>
                <a:uLnTx/>
                <a:uFillTx/>
                <a:latin typeface="Calibri" panose="020F0502020204030204"/>
                <a:ea typeface="+mn-ea"/>
                <a:cs typeface="Arial"/>
              </a:rPr>
              <a:t> </a:t>
            </a:r>
          </a:p>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500" b="1" i="0" u="none" strike="noStrike" kern="1200" cap="none" spc="0" normalizeH="0" baseline="0" noProof="0" dirty="0">
              <a:ln>
                <a:noFill/>
              </a:ln>
              <a:solidFill>
                <a:prstClr val="white"/>
              </a:solidFill>
              <a:effectLst/>
              <a:uLnTx/>
              <a:uFillTx/>
              <a:latin typeface="Calibri" panose="020F0502020204030204"/>
              <a:ea typeface="+mn-lt"/>
              <a:cs typeface="Arial"/>
            </a:endParaRPr>
          </a:p>
          <a:p>
            <a:pPr marL="457200" marR="0" lvl="0" indent="-457200" algn="l" defTabSz="914400" rtl="0" eaLnBrk="1" fontAlgn="auto" latinLnBrk="0" hangingPunct="1">
              <a:lnSpc>
                <a:spcPct val="100000"/>
              </a:lnSpc>
              <a:spcBef>
                <a:spcPts val="0"/>
              </a:spcBef>
              <a:spcAft>
                <a:spcPts val="0"/>
              </a:spcAft>
              <a:buClrTx/>
              <a:buSzTx/>
              <a:buFont typeface="Arial,Sans-Serif"/>
              <a:buChar char="•"/>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mn-lt"/>
                <a:cs typeface="Calibri" panose="020F0502020204030204"/>
              </a:rPr>
              <a:t>Environmental action: An activity that intentionally addresses an environmental problem, need, or hazard, either directly or indirectly. These could include changes to social or human systems, natural systems, or the built environment. (NOAA, 2022)</a:t>
            </a:r>
          </a:p>
        </p:txBody>
      </p:sp>
    </p:spTree>
    <p:extLst>
      <p:ext uri="{BB962C8B-B14F-4D97-AF65-F5344CB8AC3E}">
        <p14:creationId xmlns:p14="http://schemas.microsoft.com/office/powerpoint/2010/main" val="183086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tanding, person, snow, group&#10;&#10;Description automatically generated">
            <a:extLst>
              <a:ext uri="{FF2B5EF4-FFF2-40B4-BE49-F238E27FC236}">
                <a16:creationId xmlns:a16="http://schemas.microsoft.com/office/drawing/2014/main" id="{F2741927-3B3B-4F45-83F7-875998E6FAF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638" r="21638"/>
          <a:stretch>
            <a:fillRect/>
          </a:stretch>
        </p:blipFill>
        <p:spPr/>
      </p:pic>
      <p:pic>
        <p:nvPicPr>
          <p:cNvPr id="13" name="Picture 12" descr="A close up of a logo&#10;&#10;Description automatically generated">
            <a:extLst>
              <a:ext uri="{FF2B5EF4-FFF2-40B4-BE49-F238E27FC236}">
                <a16:creationId xmlns:a16="http://schemas.microsoft.com/office/drawing/2014/main" id="{F302BCEA-A0C6-AF47-8439-A17AFAD89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3" y="5755964"/>
            <a:ext cx="1562100" cy="1041399"/>
          </a:xfrm>
          <a:prstGeom prst="rect">
            <a:avLst/>
          </a:prstGeom>
        </p:spPr>
      </p:pic>
      <p:sp>
        <p:nvSpPr>
          <p:cNvPr id="15" name="TextBox 14">
            <a:extLst>
              <a:ext uri="{FF2B5EF4-FFF2-40B4-BE49-F238E27FC236}">
                <a16:creationId xmlns:a16="http://schemas.microsoft.com/office/drawing/2014/main" id="{23F7FFE6-A20F-0846-B441-6118B8E88958}"/>
              </a:ext>
            </a:extLst>
          </p:cNvPr>
          <p:cNvSpPr txBox="1"/>
          <p:nvPr/>
        </p:nvSpPr>
        <p:spPr>
          <a:xfrm>
            <a:off x="6470963" y="2116407"/>
            <a:ext cx="5491980" cy="3456972"/>
          </a:xfrm>
          <a:prstGeom prst="rect">
            <a:avLst/>
          </a:prstGeom>
          <a:noFill/>
        </p:spPr>
        <p:txBody>
          <a:bodyPr wrap="square" lIns="91440" tIns="45720" rIns="91440" bIns="45720" rtlCol="0" anchor="t">
            <a:spAutoFit/>
          </a:bodyPr>
          <a:lstStyle/>
          <a:p>
            <a:pPr marL="114300" marR="0" lvl="0" indent="0" algn="l" defTabSz="914400" rtl="0" eaLnBrk="1" fontAlgn="auto" latinLnBrk="0" hangingPunct="1">
              <a:lnSpc>
                <a:spcPct val="1149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sym typeface="Helvetica Neue"/>
              </a:rPr>
              <a:t>It fosters a sense of community, bringing people together with shared values and beliefs to work toward a common cause and effect positive change.</a:t>
            </a:r>
            <a:r>
              <a:rPr kumimoji="0" lang="en-US" sz="2800" b="0" i="0" u="none" strike="noStrike" kern="1200" cap="none" spc="0" normalizeH="0" baseline="0" noProof="0" dirty="0">
                <a:ln>
                  <a:noFill/>
                </a:ln>
                <a:solidFill>
                  <a:srgbClr val="A5A5A5">
                    <a:lumMod val="75000"/>
                  </a:srgbClr>
                </a:solidFill>
                <a:effectLst/>
                <a:uLnTx/>
                <a:uFillTx/>
                <a:latin typeface="Calibri" panose="020F0502020204030204"/>
                <a:ea typeface="+mn-lt"/>
                <a:cs typeface="Calibri" panose="020F0502020204030204"/>
                <a:sym typeface="Helvetica Neue"/>
              </a:rPr>
              <a:t> </a:t>
            </a:r>
            <a:endParaRPr kumimoji="0" lang="en-US" sz="2800" b="0" i="0" u="none" strike="noStrike" kern="1200" cap="none" spc="0" normalizeH="0" baseline="0" noProof="0" dirty="0">
              <a:ln>
                <a:noFill/>
              </a:ln>
              <a:solidFill>
                <a:srgbClr val="A5A5A5">
                  <a:lumMod val="75000"/>
                </a:srgbClr>
              </a:solidFill>
              <a:effectLst/>
              <a:uLnTx/>
              <a:uFillTx/>
              <a:latin typeface="Helvetica Neue"/>
              <a:ea typeface="Calibri"/>
              <a:cs typeface="Calibri"/>
            </a:endParaRPr>
          </a:p>
        </p:txBody>
      </p:sp>
      <p:sp>
        <p:nvSpPr>
          <p:cNvPr id="16" name="TextBox 15">
            <a:extLst>
              <a:ext uri="{FF2B5EF4-FFF2-40B4-BE49-F238E27FC236}">
                <a16:creationId xmlns:a16="http://schemas.microsoft.com/office/drawing/2014/main" id="{30BE0358-6537-A644-830D-B1942DAC83F9}"/>
              </a:ext>
            </a:extLst>
          </p:cNvPr>
          <p:cNvSpPr txBox="1"/>
          <p:nvPr/>
        </p:nvSpPr>
        <p:spPr>
          <a:xfrm>
            <a:off x="6362084" y="209699"/>
            <a:ext cx="5804452"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4000" b="1" i="0" u="none" strike="noStrike" kern="1200" cap="none" spc="0" normalizeH="0" baseline="0" noProof="0" dirty="0">
                <a:ln>
                  <a:noFill/>
                </a:ln>
                <a:solidFill>
                  <a:srgbClr val="8AB833"/>
                </a:solidFill>
                <a:effectLst/>
                <a:uLnTx/>
                <a:uFillTx/>
                <a:latin typeface="Lato Black"/>
                <a:ea typeface="Lato Black"/>
                <a:cs typeface="Lato Black"/>
              </a:rPr>
              <a:t>WHY IS CIVIC  </a:t>
            </a:r>
            <a:r>
              <a:rPr kumimoji="0" lang="id-ID" sz="4000" b="1" i="0" u="none" strike="noStrike" kern="1200" cap="none" spc="0" normalizeH="0" baseline="0" noProof="0" dirty="0">
                <a:ln>
                  <a:noFill/>
                </a:ln>
                <a:solidFill>
                  <a:srgbClr val="4AB5C4"/>
                </a:solidFill>
                <a:effectLst/>
                <a:uLnTx/>
                <a:uFillTx/>
                <a:latin typeface="Lato Black"/>
                <a:ea typeface="Lato Black"/>
                <a:cs typeface="Lato Black"/>
              </a:rPr>
              <a:t>ACTION IMPORTANT</a:t>
            </a:r>
            <a:r>
              <a:rPr kumimoji="0" lang="en-US" sz="4000" b="1" i="0" u="none" strike="noStrike" kern="1200" cap="none" spc="0" normalizeH="0" baseline="0" noProof="0" dirty="0">
                <a:ln>
                  <a:noFill/>
                </a:ln>
                <a:solidFill>
                  <a:srgbClr val="4AB5C4"/>
                </a:solidFill>
                <a:effectLst/>
                <a:uLnTx/>
                <a:uFillTx/>
                <a:latin typeface="Lato Black"/>
                <a:ea typeface="Lato Black"/>
                <a:cs typeface="Lato Black"/>
              </a:rPr>
              <a:t>?</a:t>
            </a:r>
            <a:endParaRPr kumimoji="0" lang="en-ID" sz="4000" b="1" i="0" u="none" strike="noStrike" kern="1200" cap="none" spc="0" normalizeH="0" baseline="0" noProof="0" dirty="0">
              <a:ln>
                <a:noFill/>
              </a:ln>
              <a:solidFill>
                <a:srgbClr val="4AB5C4"/>
              </a:solidFill>
              <a:effectLst/>
              <a:uLnTx/>
              <a:uFillTx/>
              <a:latin typeface="Lato Black"/>
              <a:ea typeface="Lato Black"/>
              <a:cs typeface="Lato Black"/>
            </a:endParaRPr>
          </a:p>
        </p:txBody>
      </p:sp>
    </p:spTree>
    <p:extLst>
      <p:ext uri="{BB962C8B-B14F-4D97-AF65-F5344CB8AC3E}">
        <p14:creationId xmlns:p14="http://schemas.microsoft.com/office/powerpoint/2010/main" val="4158270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tanding, person, snow, group&#10;&#10;Description automatically generated">
            <a:extLst>
              <a:ext uri="{FF2B5EF4-FFF2-40B4-BE49-F238E27FC236}">
                <a16:creationId xmlns:a16="http://schemas.microsoft.com/office/drawing/2014/main" id="{F2741927-3B3B-4F45-83F7-875998E6FAF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638" r="21638"/>
          <a:stretch>
            <a:fillRect/>
          </a:stretch>
        </p:blipFill>
        <p:spPr/>
      </p:pic>
      <p:pic>
        <p:nvPicPr>
          <p:cNvPr id="13" name="Picture 12" descr="A close up of a logo&#10;&#10;Description automatically generated">
            <a:extLst>
              <a:ext uri="{FF2B5EF4-FFF2-40B4-BE49-F238E27FC236}">
                <a16:creationId xmlns:a16="http://schemas.microsoft.com/office/drawing/2014/main" id="{F302BCEA-A0C6-AF47-8439-A17AFAD89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3" y="5755964"/>
            <a:ext cx="1562100" cy="1041399"/>
          </a:xfrm>
          <a:prstGeom prst="rect">
            <a:avLst/>
          </a:prstGeom>
        </p:spPr>
      </p:pic>
      <p:sp>
        <p:nvSpPr>
          <p:cNvPr id="15" name="TextBox 14">
            <a:extLst>
              <a:ext uri="{FF2B5EF4-FFF2-40B4-BE49-F238E27FC236}">
                <a16:creationId xmlns:a16="http://schemas.microsoft.com/office/drawing/2014/main" id="{23F7FFE6-A20F-0846-B441-6118B8E88958}"/>
              </a:ext>
            </a:extLst>
          </p:cNvPr>
          <p:cNvSpPr txBox="1"/>
          <p:nvPr/>
        </p:nvSpPr>
        <p:spPr>
          <a:xfrm>
            <a:off x="6399843" y="1486487"/>
            <a:ext cx="5796780" cy="572938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D5156"/>
                </a:solidFill>
                <a:effectLst/>
                <a:uLnTx/>
                <a:uFillTx/>
                <a:latin typeface="Calibri" panose="020F0502020204030204"/>
                <a:ea typeface="+mn-lt"/>
                <a:cs typeface="Calibri" panose="020F0502020204030204"/>
                <a:sym typeface="Helvetica Neue"/>
              </a:rPr>
              <a:t>Everglades Champions in Action is a program</a:t>
            </a: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sym typeface="Helvetica Neue"/>
              </a:rPr>
              <a:t> that helps young people learn about the Everglades while connecting to their own experiences and communities and develop and practice the skills of citizenship.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000000"/>
              </a:solidFill>
              <a:latin typeface="Calibri" panose="020F0502020204030204"/>
              <a:ea typeface="+mn-lt"/>
              <a:cs typeface="Calibri" panose="020F0502020204030204"/>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sym typeface="Helvetica Neue"/>
              </a:rPr>
              <a:t>Students investigate their community, identify issues they care about, develop plans to improve the community, and put those plans into action.</a:t>
            </a:r>
          </a:p>
          <a:p>
            <a:pPr marL="114300" marR="0" lvl="0" indent="0" algn="l" defTabSz="914400" rtl="0" eaLnBrk="1" fontAlgn="auto" latinLnBrk="0" hangingPunct="1">
              <a:lnSpc>
                <a:spcPct val="114999"/>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A5A5A5">
                  <a:lumMod val="75000"/>
                </a:srgbClr>
              </a:solidFill>
              <a:effectLst/>
              <a:uLnTx/>
              <a:uFillTx/>
              <a:latin typeface="Calibri"/>
              <a:ea typeface="Calibri"/>
              <a:cs typeface="Calibri"/>
            </a:endParaRPr>
          </a:p>
        </p:txBody>
      </p:sp>
      <p:sp>
        <p:nvSpPr>
          <p:cNvPr id="16" name="TextBox 15">
            <a:extLst>
              <a:ext uri="{FF2B5EF4-FFF2-40B4-BE49-F238E27FC236}">
                <a16:creationId xmlns:a16="http://schemas.microsoft.com/office/drawing/2014/main" id="{30BE0358-6537-A644-830D-B1942DAC83F9}"/>
              </a:ext>
            </a:extLst>
          </p:cNvPr>
          <p:cNvSpPr txBox="1"/>
          <p:nvPr/>
        </p:nvSpPr>
        <p:spPr>
          <a:xfrm>
            <a:off x="6240164" y="209699"/>
            <a:ext cx="591621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3600" b="1" i="0" u="none" strike="noStrike" kern="1200" cap="none" spc="0" normalizeH="0" baseline="0" noProof="0" dirty="0">
                <a:ln>
                  <a:noFill/>
                </a:ln>
                <a:solidFill>
                  <a:srgbClr val="8AB833"/>
                </a:solidFill>
                <a:effectLst/>
                <a:uLnTx/>
                <a:uFillTx/>
                <a:latin typeface="Lato Black"/>
                <a:ea typeface="Lato Black"/>
                <a:cs typeface="Lato Black"/>
              </a:rPr>
              <a:t>WHAT IS EVERGLADES CHAMPIONS </a:t>
            </a:r>
            <a:r>
              <a:rPr kumimoji="0" lang="id-ID" sz="3600" b="1" i="0" u="none" strike="noStrike" kern="1200" cap="none" spc="0" normalizeH="0" baseline="0" noProof="0" dirty="0">
                <a:ln>
                  <a:noFill/>
                </a:ln>
                <a:solidFill>
                  <a:srgbClr val="4AB5C4"/>
                </a:solidFill>
                <a:effectLst/>
                <a:uLnTx/>
                <a:uFillTx/>
                <a:latin typeface="Lato Black"/>
                <a:ea typeface="Lato Black"/>
                <a:cs typeface="Lato Black"/>
              </a:rPr>
              <a:t>IN ACTION</a:t>
            </a:r>
            <a:r>
              <a:rPr kumimoji="0" lang="en-US" sz="3600" b="1" i="0" u="none" strike="noStrike" kern="1200" cap="none" spc="0" normalizeH="0" baseline="0" noProof="0" dirty="0">
                <a:ln>
                  <a:noFill/>
                </a:ln>
                <a:solidFill>
                  <a:srgbClr val="4AB5C4"/>
                </a:solidFill>
                <a:effectLst/>
                <a:uLnTx/>
                <a:uFillTx/>
                <a:latin typeface="Lato Black"/>
                <a:ea typeface="Lato Black"/>
                <a:cs typeface="Lato Black"/>
              </a:rPr>
              <a:t>?</a:t>
            </a:r>
            <a:endParaRPr kumimoji="0" lang="en-ID" sz="3600" b="1" i="0" u="none" strike="noStrike" kern="1200" cap="none" spc="0" normalizeH="0" baseline="0" noProof="0">
              <a:ln>
                <a:noFill/>
              </a:ln>
              <a:solidFill>
                <a:srgbClr val="4AB5C4"/>
              </a:solidFill>
              <a:effectLst/>
              <a:uLnTx/>
              <a:uFillTx/>
              <a:latin typeface="Lato Black"/>
              <a:ea typeface="Lato Black"/>
              <a:cs typeface="Lato Black"/>
            </a:endParaRPr>
          </a:p>
        </p:txBody>
      </p:sp>
    </p:spTree>
    <p:extLst>
      <p:ext uri="{BB962C8B-B14F-4D97-AF65-F5344CB8AC3E}">
        <p14:creationId xmlns:p14="http://schemas.microsoft.com/office/powerpoint/2010/main" val="68539081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8F10D57F2D3E4E8A16448B380FBDB6" ma:contentTypeVersion="15" ma:contentTypeDescription="Create a new document." ma:contentTypeScope="" ma:versionID="e33cb6e753c2e9b3cbbefd24ff594686">
  <xsd:schema xmlns:xsd="http://www.w3.org/2001/XMLSchema" xmlns:xs="http://www.w3.org/2001/XMLSchema" xmlns:p="http://schemas.microsoft.com/office/2006/metadata/properties" xmlns:ns2="e803e28c-2c5f-49ab-8e1b-6652eae14438" xmlns:ns3="03a828bc-350c-454a-952a-1dd69340a5f5" targetNamespace="http://schemas.microsoft.com/office/2006/metadata/properties" ma:root="true" ma:fieldsID="1570df758ccdf2adbffb6f5c0c150278" ns2:_="" ns3:_="">
    <xsd:import namespace="e803e28c-2c5f-49ab-8e1b-6652eae14438"/>
    <xsd:import namespace="03a828bc-350c-454a-952a-1dd69340a5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03e28c-2c5f-49ab-8e1b-6652eae144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8b16090-920e-48a2-9809-7b711f63fc95}" ma:internalName="TaxCatchAll" ma:showField="CatchAllData" ma:web="e803e28c-2c5f-49ab-8e1b-6652eae1443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3a828bc-350c-454a-952a-1dd69340a5f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d636f9b-a1b0-416f-adc7-c21d4f9d53a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803e28c-2c5f-49ab-8e1b-6652eae14438" xsi:nil="true"/>
    <lcf76f155ced4ddcb4097134ff3c332f xmlns="03a828bc-350c-454a-952a-1dd69340a5f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12EF74-0244-4E23-AC1B-BD590DC420D1}">
  <ds:schemaRefs>
    <ds:schemaRef ds:uri="http://schemas.microsoft.com/sharepoint/v3/contenttype/forms"/>
  </ds:schemaRefs>
</ds:datastoreItem>
</file>

<file path=customXml/itemProps2.xml><?xml version="1.0" encoding="utf-8"?>
<ds:datastoreItem xmlns:ds="http://schemas.openxmlformats.org/officeDocument/2006/customXml" ds:itemID="{DE90BB9B-ECE4-4CFF-B67C-93D996E6E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03e28c-2c5f-49ab-8e1b-6652eae14438"/>
    <ds:schemaRef ds:uri="03a828bc-350c-454a-952a-1dd69340a5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C53647-3897-4EB9-B98F-970D18621ECA}">
  <ds:schemaRefs>
    <ds:schemaRef ds:uri="http://schemas.microsoft.com/office/2006/metadata/properties"/>
    <ds:schemaRef ds:uri="http://schemas.microsoft.com/office/infopath/2007/PartnerControls"/>
    <ds:schemaRef ds:uri="e803e28c-2c5f-49ab-8e1b-6652eae14438"/>
    <ds:schemaRef ds:uri="03a828bc-350c-454a-952a-1dd69340a5f5"/>
  </ds:schemaRefs>
</ds:datastoreItem>
</file>

<file path=docProps/app.xml><?xml version="1.0" encoding="utf-8"?>
<Properties xmlns="http://schemas.openxmlformats.org/officeDocument/2006/extended-properties" xmlns:vt="http://schemas.openxmlformats.org/officeDocument/2006/docPropsVTypes">
  <TotalTime>2</TotalTime>
  <Words>240</Words>
  <Application>Microsoft Office PowerPoint</Application>
  <PresentationFormat>Widescreen</PresentationFormat>
  <Paragraphs>27</Paragraphs>
  <Slides>3</Slides>
  <Notes>3</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1_Office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Torres</dc:creator>
  <cp:lastModifiedBy>Alicia Torres</cp:lastModifiedBy>
  <cp:revision>2</cp:revision>
  <dcterms:created xsi:type="dcterms:W3CDTF">2024-07-13T22:30:26Z</dcterms:created>
  <dcterms:modified xsi:type="dcterms:W3CDTF">2024-07-16T00:38:16Z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0x0101000A8F10D57F2D3E4E8A16448B380FBDB6</vt:lpwstr>
  </property>
</Properties>
</file>